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9" r:id="rId2"/>
    <p:sldId id="265" r:id="rId3"/>
    <p:sldId id="261" r:id="rId4"/>
    <p:sldId id="272" r:id="rId5"/>
    <p:sldId id="262" r:id="rId6"/>
    <p:sldId id="361" r:id="rId7"/>
    <p:sldId id="319" r:id="rId8"/>
    <p:sldId id="333" r:id="rId9"/>
    <p:sldId id="339" r:id="rId10"/>
    <p:sldId id="335" r:id="rId11"/>
    <p:sldId id="371" r:id="rId12"/>
    <p:sldId id="353" r:id="rId13"/>
    <p:sldId id="263" r:id="rId14"/>
    <p:sldId id="270" r:id="rId15"/>
    <p:sldId id="355" r:id="rId16"/>
    <p:sldId id="363" r:id="rId17"/>
    <p:sldId id="372" r:id="rId18"/>
    <p:sldId id="369" r:id="rId19"/>
    <p:sldId id="360" r:id="rId20"/>
    <p:sldId id="368" r:id="rId21"/>
    <p:sldId id="367" r:id="rId22"/>
    <p:sldId id="366" r:id="rId2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056"/>
    <a:srgbClr val="E508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p:restoredTop sz="94647"/>
  </p:normalViewPr>
  <p:slideViewPr>
    <p:cSldViewPr snapToGrid="0" snapToObjects="1" showGuides="1">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92F83B-863E-4A00-AFAD-092B6292DBB0}" type="datetimeFigureOut">
              <a:rPr lang="nl-NL" smtClean="0"/>
              <a:t>20-12-2019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47A7F2-F49D-4BE8-9610-F7CAB6E497A9}" type="slidenum">
              <a:rPr lang="nl-NL" smtClean="0"/>
              <a:t>‹nr.›</a:t>
            </a:fld>
            <a:endParaRPr lang="nl-NL"/>
          </a:p>
        </p:txBody>
      </p:sp>
    </p:spTree>
    <p:extLst>
      <p:ext uri="{BB962C8B-B14F-4D97-AF65-F5344CB8AC3E}">
        <p14:creationId xmlns:p14="http://schemas.microsoft.com/office/powerpoint/2010/main" val="30454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venvn.nl/LinkClick.aspx?fileticket=tVbl_i8NZYo%253d&amp;portalid=1"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1</a:t>
            </a:fld>
            <a:endParaRPr lang="nl-NL"/>
          </a:p>
        </p:txBody>
      </p:sp>
    </p:spTree>
    <p:extLst>
      <p:ext uri="{BB962C8B-B14F-4D97-AF65-F5344CB8AC3E}">
        <p14:creationId xmlns:p14="http://schemas.microsoft.com/office/powerpoint/2010/main" val="2068870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jdelijke aanduiding voor dia-afbeelding 1">
            <a:extLst>
              <a:ext uri="{FF2B5EF4-FFF2-40B4-BE49-F238E27FC236}">
                <a16:creationId xmlns:a16="http://schemas.microsoft.com/office/drawing/2014/main" id="{EF359328-B252-4E87-BE60-25B327D544CF}"/>
              </a:ext>
            </a:extLst>
          </p:cNvPr>
          <p:cNvSpPr>
            <a:spLocks noGrp="1" noRot="1" noChangeAspect="1" noChangeArrowheads="1" noTextEdit="1"/>
          </p:cNvSpPr>
          <p:nvPr>
            <p:ph type="sldImg"/>
          </p:nvPr>
        </p:nvSpPr>
        <p:spPr>
          <a:ln/>
        </p:spPr>
      </p:sp>
      <p:sp>
        <p:nvSpPr>
          <p:cNvPr id="36867" name="Tijdelijke aanduiding voor notities 2">
            <a:extLst>
              <a:ext uri="{FF2B5EF4-FFF2-40B4-BE49-F238E27FC236}">
                <a16:creationId xmlns:a16="http://schemas.microsoft.com/office/drawing/2014/main" id="{29CA40A4-6B40-4DFF-8A73-795AC4E6A6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en-US" dirty="0">
                <a:latin typeface="Arial" panose="020B0604020202020204" pitchFamily="34" charset="0"/>
                <a:cs typeface="Arial" panose="020B0604020202020204" pitchFamily="34" charset="0"/>
              </a:rPr>
              <a:t>Eenzaamheid kan iedereen overkomen en kan zich in iedere levensfase voor doen. In al die levensfasen kunnen zich omstandigheden voordoen die eenzaamheid, of de kans daarop, versterken. Bijvoorbeeld ziekte of overlijden van een partner, een psychische aandoening, een lichamelijke beperking, een chronische ziekte of ouderdom, het verlenen van mantelzorg of een gebrek aan sociale vaardigheden. Daarnaast kunnen onder meer ook scheiding, armoede, werkloosheid, schulden, huiselijk geweld en gepest worden het risico op gevoelens van eenzaamheid vergroten. </a:t>
            </a:r>
          </a:p>
        </p:txBody>
      </p:sp>
      <p:sp>
        <p:nvSpPr>
          <p:cNvPr id="36868" name="Tijdelijke aanduiding voor dianummer 3">
            <a:extLst>
              <a:ext uri="{FF2B5EF4-FFF2-40B4-BE49-F238E27FC236}">
                <a16:creationId xmlns:a16="http://schemas.microsoft.com/office/drawing/2014/main" id="{75D7D12F-4745-4E9C-A5C6-1D8A19D86A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b="1">
                <a:solidFill>
                  <a:schemeClr val="tx1"/>
                </a:solidFill>
                <a:latin typeface="Arial" panose="020B0604020202020204" pitchFamily="34" charset="0"/>
                <a:cs typeface="Arial" panose="020B0604020202020204" pitchFamily="34" charset="0"/>
              </a:defRPr>
            </a:lvl1pPr>
            <a:lvl2pPr marL="742950" indent="-285750">
              <a:defRPr sz="2600" b="1">
                <a:solidFill>
                  <a:schemeClr val="tx1"/>
                </a:solidFill>
                <a:latin typeface="Arial" panose="020B0604020202020204" pitchFamily="34" charset="0"/>
                <a:cs typeface="Arial" panose="020B0604020202020204" pitchFamily="34" charset="0"/>
              </a:defRPr>
            </a:lvl2pPr>
            <a:lvl3pPr marL="1143000" indent="-228600">
              <a:defRPr sz="2600" b="1">
                <a:solidFill>
                  <a:schemeClr val="tx1"/>
                </a:solidFill>
                <a:latin typeface="Arial" panose="020B0604020202020204" pitchFamily="34" charset="0"/>
                <a:cs typeface="Arial" panose="020B0604020202020204" pitchFamily="34" charset="0"/>
              </a:defRPr>
            </a:lvl3pPr>
            <a:lvl4pPr marL="1600200" indent="-228600">
              <a:defRPr sz="2600" b="1">
                <a:solidFill>
                  <a:schemeClr val="tx1"/>
                </a:solidFill>
                <a:latin typeface="Arial" panose="020B0604020202020204" pitchFamily="34" charset="0"/>
                <a:cs typeface="Arial" panose="020B0604020202020204" pitchFamily="34" charset="0"/>
              </a:defRPr>
            </a:lvl4pPr>
            <a:lvl5pPr marL="2057400" indent="-228600">
              <a:defRPr sz="26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9pPr>
          </a:lstStyle>
          <a:p>
            <a:fld id="{7991F678-F157-40B4-9DBB-D681CE0FA412}" type="slidenum">
              <a:rPr lang="en-US" altLang="en-US" sz="1200" b="0" smtClean="0"/>
              <a:pPr/>
              <a:t>10</a:t>
            </a:fld>
            <a:endParaRPr lang="en-US" altLang="en-US" sz="1200" b="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jdelijke aanduiding voor dia-afbeelding 1">
            <a:extLst>
              <a:ext uri="{FF2B5EF4-FFF2-40B4-BE49-F238E27FC236}">
                <a16:creationId xmlns:a16="http://schemas.microsoft.com/office/drawing/2014/main" id="{EF359328-B252-4E87-BE60-25B327D544CF}"/>
              </a:ext>
            </a:extLst>
          </p:cNvPr>
          <p:cNvSpPr>
            <a:spLocks noGrp="1" noRot="1" noChangeAspect="1" noChangeArrowheads="1" noTextEdit="1"/>
          </p:cNvSpPr>
          <p:nvPr>
            <p:ph type="sldImg"/>
          </p:nvPr>
        </p:nvSpPr>
        <p:spPr>
          <a:ln/>
        </p:spPr>
      </p:sp>
      <p:sp>
        <p:nvSpPr>
          <p:cNvPr id="36867" name="Tijdelijke aanduiding voor notities 2">
            <a:extLst>
              <a:ext uri="{FF2B5EF4-FFF2-40B4-BE49-F238E27FC236}">
                <a16:creationId xmlns:a16="http://schemas.microsoft.com/office/drawing/2014/main" id="{29CA40A4-6B40-4DFF-8A73-795AC4E6A6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https://www.volksgezondheidenzorg.info/onderwerp/eenzaamheid/cijfers-context/oorzaken-en-gevolgen#node-gevolgen-van-eenzaamheid</a:t>
            </a:r>
            <a:endParaRPr lang="nl-NL" sz="1200" kern="1200" dirty="0">
              <a:solidFill>
                <a:schemeClr val="tx1"/>
              </a:solidFill>
              <a:effectLst/>
              <a:latin typeface="+mn-lt"/>
              <a:ea typeface="+mn-ea"/>
              <a:cs typeface="+mn-cs"/>
            </a:endParaRPr>
          </a:p>
          <a:p>
            <a:endParaRPr lang="nl-NL" altLang="en-US" dirty="0">
              <a:latin typeface="Arial" panose="020B0604020202020204" pitchFamily="34" charset="0"/>
              <a:cs typeface="Arial" panose="020B0604020202020204" pitchFamily="34" charset="0"/>
            </a:endParaRPr>
          </a:p>
        </p:txBody>
      </p:sp>
      <p:sp>
        <p:nvSpPr>
          <p:cNvPr id="36868" name="Tijdelijke aanduiding voor dianummer 3">
            <a:extLst>
              <a:ext uri="{FF2B5EF4-FFF2-40B4-BE49-F238E27FC236}">
                <a16:creationId xmlns:a16="http://schemas.microsoft.com/office/drawing/2014/main" id="{75D7D12F-4745-4E9C-A5C6-1D8A19D86A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b="1">
                <a:solidFill>
                  <a:schemeClr val="tx1"/>
                </a:solidFill>
                <a:latin typeface="Arial" panose="020B0604020202020204" pitchFamily="34" charset="0"/>
                <a:cs typeface="Arial" panose="020B0604020202020204" pitchFamily="34" charset="0"/>
              </a:defRPr>
            </a:lvl1pPr>
            <a:lvl2pPr marL="742950" indent="-285750">
              <a:defRPr sz="2600" b="1">
                <a:solidFill>
                  <a:schemeClr val="tx1"/>
                </a:solidFill>
                <a:latin typeface="Arial" panose="020B0604020202020204" pitchFamily="34" charset="0"/>
                <a:cs typeface="Arial" panose="020B0604020202020204" pitchFamily="34" charset="0"/>
              </a:defRPr>
            </a:lvl2pPr>
            <a:lvl3pPr marL="1143000" indent="-228600">
              <a:defRPr sz="2600" b="1">
                <a:solidFill>
                  <a:schemeClr val="tx1"/>
                </a:solidFill>
                <a:latin typeface="Arial" panose="020B0604020202020204" pitchFamily="34" charset="0"/>
                <a:cs typeface="Arial" panose="020B0604020202020204" pitchFamily="34" charset="0"/>
              </a:defRPr>
            </a:lvl3pPr>
            <a:lvl4pPr marL="1600200" indent="-228600">
              <a:defRPr sz="2600" b="1">
                <a:solidFill>
                  <a:schemeClr val="tx1"/>
                </a:solidFill>
                <a:latin typeface="Arial" panose="020B0604020202020204" pitchFamily="34" charset="0"/>
                <a:cs typeface="Arial" panose="020B0604020202020204" pitchFamily="34" charset="0"/>
              </a:defRPr>
            </a:lvl4pPr>
            <a:lvl5pPr marL="2057400" indent="-228600">
              <a:defRPr sz="26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9pPr>
          </a:lstStyle>
          <a:p>
            <a:fld id="{7991F678-F157-40B4-9DBB-D681CE0FA412}" type="slidenum">
              <a:rPr lang="en-US" altLang="en-US" sz="1200" b="0" smtClean="0"/>
              <a:pPr/>
              <a:t>11</a:t>
            </a:fld>
            <a:endParaRPr lang="en-US" altLang="en-US" sz="1200" b="0"/>
          </a:p>
        </p:txBody>
      </p:sp>
    </p:spTree>
    <p:extLst>
      <p:ext uri="{BB962C8B-B14F-4D97-AF65-F5344CB8AC3E}">
        <p14:creationId xmlns:p14="http://schemas.microsoft.com/office/powerpoint/2010/main" val="2554591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jdelijke aanduiding voor dia-afbeelding 1">
            <a:extLst>
              <a:ext uri="{FF2B5EF4-FFF2-40B4-BE49-F238E27FC236}">
                <a16:creationId xmlns:a16="http://schemas.microsoft.com/office/drawing/2014/main" id="{4B823824-46AE-4B31-A0AA-7CDC612E2B26}"/>
              </a:ext>
            </a:extLst>
          </p:cNvPr>
          <p:cNvSpPr>
            <a:spLocks noGrp="1" noRot="1" noChangeAspect="1" noChangeArrowheads="1" noTextEdit="1"/>
          </p:cNvSpPr>
          <p:nvPr>
            <p:ph type="sldImg"/>
          </p:nvPr>
        </p:nvSpPr>
        <p:spPr>
          <a:ln/>
        </p:spPr>
      </p:sp>
      <p:sp>
        <p:nvSpPr>
          <p:cNvPr id="3" name="Tijdelijke aanduiding voor notities 2">
            <a:extLst>
              <a:ext uri="{FF2B5EF4-FFF2-40B4-BE49-F238E27FC236}">
                <a16:creationId xmlns:a16="http://schemas.microsoft.com/office/drawing/2014/main" id="{593E8C2C-C87D-400A-8B27-4E7DE9EA49D5}"/>
              </a:ext>
            </a:extLst>
          </p:cNvPr>
          <p:cNvSpPr>
            <a:spLocks noGrp="1"/>
          </p:cNvSpPr>
          <p:nvPr>
            <p:ph type="body" idx="1"/>
          </p:nvPr>
        </p:nvSpPr>
        <p:spPr/>
        <p:txBody>
          <a:bodyPr/>
          <a:lstStyle/>
          <a:p>
            <a:pPr>
              <a:defRPr/>
            </a:pPr>
            <a:r>
              <a:rPr lang="nl-NL" dirty="0"/>
              <a:t>Als mensen in een proces van eenzaamheid raken, kunnen ze onhandig sociaal gedrag gaan vertonen: klagen, klampen of kluizenaar. Dit gedrag kan weerstand oproepen bij de omgeving of ervoor zorgen dat iemand minder makkelijk te bereiken is. </a:t>
            </a:r>
          </a:p>
          <a:p>
            <a:pPr>
              <a:defRPr/>
            </a:pPr>
            <a:endParaRPr lang="nl-NL" dirty="0"/>
          </a:p>
          <a:p>
            <a:pPr>
              <a:defRPr/>
            </a:pPr>
            <a:r>
              <a:rPr lang="nl-NL" dirty="0"/>
              <a:t>Door proces van eenzaamheid kunnen mensen:</a:t>
            </a:r>
          </a:p>
          <a:p>
            <a:pPr marL="171450" indent="-171450">
              <a:buFont typeface="Arial" panose="020B0604020202020204" pitchFamily="34" charset="0"/>
              <a:buChar char="•"/>
              <a:defRPr/>
            </a:pPr>
            <a:r>
              <a:rPr lang="nl-NL" dirty="0"/>
              <a:t>Minder goed beslissingen nemen</a:t>
            </a:r>
          </a:p>
          <a:p>
            <a:pPr marL="171450" indent="-171450">
              <a:buFont typeface="Arial" panose="020B0604020202020204" pitchFamily="34" charset="0"/>
              <a:buChar char="•"/>
              <a:defRPr/>
            </a:pPr>
            <a:r>
              <a:rPr lang="nl-NL" dirty="0"/>
              <a:t>Minder goed inschatten wat anderen denken en voelen</a:t>
            </a:r>
          </a:p>
          <a:p>
            <a:pPr marL="171450" indent="-171450">
              <a:buFont typeface="Arial" panose="020B0604020202020204" pitchFamily="34" charset="0"/>
              <a:buChar char="•"/>
              <a:defRPr/>
            </a:pPr>
            <a:r>
              <a:rPr lang="nl-NL" dirty="0"/>
              <a:t>Onzekerder van zichzelf worden</a:t>
            </a:r>
          </a:p>
          <a:p>
            <a:pPr marL="171450" indent="-171450">
              <a:buFont typeface="Arial" panose="020B0604020202020204" pitchFamily="34" charset="0"/>
              <a:buChar char="•"/>
              <a:defRPr/>
            </a:pPr>
            <a:r>
              <a:rPr lang="nl-NL" dirty="0"/>
              <a:t>Gaan klagen, klampen en kluizenaar worden. </a:t>
            </a:r>
          </a:p>
          <a:p>
            <a:pPr marL="171450" indent="-171450">
              <a:buFont typeface="Arial" panose="020B0604020202020204" pitchFamily="34" charset="0"/>
              <a:buChar char="•"/>
              <a:defRPr/>
            </a:pPr>
            <a:endParaRPr lang="nl-NL" dirty="0"/>
          </a:p>
          <a:p>
            <a:pPr>
              <a:buFont typeface="Arial" panose="020B0604020202020204" pitchFamily="34" charset="0"/>
              <a:buNone/>
              <a:defRPr/>
            </a:pPr>
            <a:r>
              <a:rPr lang="nl-NL" dirty="0"/>
              <a:t>Vraag: wie van de deelnemers herkent dit in zijn/haar praktijk? Herken je ook de weerstand bij jezelf die dit gedrag oproept?</a:t>
            </a:r>
          </a:p>
        </p:txBody>
      </p:sp>
      <p:sp>
        <p:nvSpPr>
          <p:cNvPr id="32772" name="Tijdelijke aanduiding voor dianummer 3">
            <a:extLst>
              <a:ext uri="{FF2B5EF4-FFF2-40B4-BE49-F238E27FC236}">
                <a16:creationId xmlns:a16="http://schemas.microsoft.com/office/drawing/2014/main" id="{3CD1D622-9693-4F56-9AC2-24BF87B1B5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b="1">
                <a:solidFill>
                  <a:schemeClr val="tx1"/>
                </a:solidFill>
                <a:latin typeface="Arial" panose="020B0604020202020204" pitchFamily="34" charset="0"/>
                <a:cs typeface="Arial" panose="020B0604020202020204" pitchFamily="34" charset="0"/>
              </a:defRPr>
            </a:lvl1pPr>
            <a:lvl2pPr marL="742950" indent="-285750">
              <a:defRPr sz="2600" b="1">
                <a:solidFill>
                  <a:schemeClr val="tx1"/>
                </a:solidFill>
                <a:latin typeface="Arial" panose="020B0604020202020204" pitchFamily="34" charset="0"/>
                <a:cs typeface="Arial" panose="020B0604020202020204" pitchFamily="34" charset="0"/>
              </a:defRPr>
            </a:lvl2pPr>
            <a:lvl3pPr marL="1143000" indent="-228600">
              <a:defRPr sz="2600" b="1">
                <a:solidFill>
                  <a:schemeClr val="tx1"/>
                </a:solidFill>
                <a:latin typeface="Arial" panose="020B0604020202020204" pitchFamily="34" charset="0"/>
                <a:cs typeface="Arial" panose="020B0604020202020204" pitchFamily="34" charset="0"/>
              </a:defRPr>
            </a:lvl3pPr>
            <a:lvl4pPr marL="1600200" indent="-228600">
              <a:defRPr sz="2600" b="1">
                <a:solidFill>
                  <a:schemeClr val="tx1"/>
                </a:solidFill>
                <a:latin typeface="Arial" panose="020B0604020202020204" pitchFamily="34" charset="0"/>
                <a:cs typeface="Arial" panose="020B0604020202020204" pitchFamily="34" charset="0"/>
              </a:defRPr>
            </a:lvl4pPr>
            <a:lvl5pPr marL="2057400" indent="-228600">
              <a:defRPr sz="26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9pPr>
          </a:lstStyle>
          <a:p>
            <a:fld id="{591FEF1A-C862-4B8E-81F4-75DE6CEA4AEB}" type="slidenum">
              <a:rPr lang="en-US" altLang="en-US" sz="1200" b="0" smtClean="0"/>
              <a:pPr/>
              <a:t>12</a:t>
            </a:fld>
            <a:endParaRPr lang="en-US" altLang="en-US" sz="1200" b="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1" dirty="0"/>
              <a:t>De trainer benoemt 2 voorbeelden (trainershandleiding) waarbij er sprake is van weerstand bij de professional om over eenzaamheid in gesprek te gaan. </a:t>
            </a:r>
          </a:p>
          <a:p>
            <a:endParaRPr lang="nl-NL" i="1" dirty="0"/>
          </a:p>
          <a:p>
            <a:r>
              <a:rPr lang="nl-NL" i="1" dirty="0"/>
              <a:t>Handelingsverlegenheid houdt in dat de professional niet handelt of weet te handelen ondanks dat er zorgen of signalen zijn over een persoon. Handelingsverlegenheid ontstaat uit onvermogen om (nog) adequaat te handelen en komt voort uit aarzelingen bij de professional zelf. </a:t>
            </a:r>
          </a:p>
          <a:p>
            <a:endParaRPr lang="nl-NL" i="1" dirty="0"/>
          </a:p>
          <a:p>
            <a:r>
              <a:rPr lang="nl-NL" sz="1200" kern="1200" dirty="0">
                <a:solidFill>
                  <a:schemeClr val="tx1"/>
                </a:solidFill>
                <a:effectLst/>
                <a:latin typeface="+mn-lt"/>
                <a:ea typeface="+mn-ea"/>
                <a:cs typeface="+mn-cs"/>
              </a:rPr>
              <a:t>Professionals dienen over voldoende vaardigheden te beschikken om wat opvalt en zorgelijk lijkt te signaleren, op ernst te schatten en daarnaar te handelen. Bij handelingsverlegenheid gaat het om een situatie waarin een professional aarzelt en soms vermijdt om een signaal bespreekbaar te maken of op de juiste plek aan te kaarten terwijl dit eigenlijk wel zou moeten in het belang van</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de cliënt, diens directe omgeving en de samenleving. </a:t>
            </a:r>
          </a:p>
          <a:p>
            <a:pPr lvl="0"/>
            <a:r>
              <a:rPr lang="nl-NL" sz="1200" kern="1200" dirty="0">
                <a:solidFill>
                  <a:schemeClr val="tx1"/>
                </a:solidFill>
                <a:effectLst/>
                <a:latin typeface="+mn-lt"/>
                <a:ea typeface="+mn-ea"/>
                <a:cs typeface="+mn-cs"/>
              </a:rPr>
              <a:t>Vaak onbewust</a:t>
            </a:r>
          </a:p>
          <a:p>
            <a:pPr lvl="0"/>
            <a:r>
              <a:rPr lang="en-US" sz="1200" kern="1200" dirty="0" err="1">
                <a:solidFill>
                  <a:schemeClr val="tx1"/>
                </a:solidFill>
                <a:effectLst/>
                <a:latin typeface="+mn-lt"/>
                <a:ea typeface="+mn-ea"/>
                <a:cs typeface="+mn-cs"/>
              </a:rPr>
              <a:t>Een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belemmering</a:t>
            </a:r>
            <a:r>
              <a:rPr lang="en-US" sz="1200" kern="1200" dirty="0">
                <a:solidFill>
                  <a:schemeClr val="tx1"/>
                </a:solidFill>
                <a:effectLst/>
                <a:latin typeface="+mn-lt"/>
                <a:ea typeface="+mn-ea"/>
                <a:cs typeface="+mn-cs"/>
              </a:rPr>
              <a:t> is </a:t>
            </a:r>
            <a:r>
              <a:rPr lang="en-US" sz="1200" kern="1200" dirty="0" err="1">
                <a:solidFill>
                  <a:schemeClr val="tx1"/>
                </a:solidFill>
                <a:effectLst/>
                <a:latin typeface="+mn-lt"/>
                <a:ea typeface="+mn-ea"/>
                <a:cs typeface="+mn-cs"/>
              </a:rPr>
              <a:t>weerstand</a:t>
            </a:r>
            <a:r>
              <a:rPr lang="en-US" sz="1200" kern="1200" dirty="0">
                <a:solidFill>
                  <a:schemeClr val="tx1"/>
                </a:solidFill>
                <a:effectLst/>
                <a:latin typeface="+mn-lt"/>
                <a:ea typeface="+mn-ea"/>
                <a:cs typeface="+mn-cs"/>
              </a:rPr>
              <a:t> om </a:t>
            </a:r>
            <a:r>
              <a:rPr lang="en-US" sz="1200" kern="1200" dirty="0" err="1">
                <a:solidFill>
                  <a:schemeClr val="tx1"/>
                </a:solidFill>
                <a:effectLst/>
                <a:latin typeface="+mn-lt"/>
                <a:ea typeface="+mn-ea"/>
                <a:cs typeface="+mn-cs"/>
              </a:rPr>
              <a:t>normatief</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oordelen</a:t>
            </a:r>
            <a:r>
              <a:rPr lang="en-US" sz="1200" kern="1200" dirty="0">
                <a:solidFill>
                  <a:schemeClr val="tx1"/>
                </a:solidFill>
                <a:effectLst/>
                <a:latin typeface="+mn-lt"/>
                <a:ea typeface="+mn-ea"/>
                <a:cs typeface="+mn-cs"/>
              </a:rPr>
              <a:t> over de </a:t>
            </a:r>
            <a:r>
              <a:rPr lang="en-US" sz="1200" kern="1200" dirty="0" err="1">
                <a:solidFill>
                  <a:schemeClr val="tx1"/>
                </a:solidFill>
                <a:effectLst/>
                <a:latin typeface="+mn-lt"/>
                <a:ea typeface="+mn-ea"/>
                <a:cs typeface="+mn-cs"/>
              </a:rPr>
              <a:t>signalen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Dat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oordelen</a:t>
            </a:r>
            <a:r>
              <a:rPr lang="en-US" sz="1200" kern="1200" dirty="0">
                <a:solidFill>
                  <a:schemeClr val="tx1"/>
                </a:solidFill>
                <a:effectLst/>
                <a:latin typeface="+mn-lt"/>
                <a:ea typeface="+mn-ea"/>
                <a:cs typeface="+mn-cs"/>
              </a:rPr>
              <a:t> is </a:t>
            </a:r>
            <a:r>
              <a:rPr lang="en-US" sz="1200" kern="1200" dirty="0" err="1">
                <a:solidFill>
                  <a:schemeClr val="tx1"/>
                </a:solidFill>
                <a:effectLst/>
                <a:latin typeface="+mn-lt"/>
                <a:ea typeface="+mn-ea"/>
                <a:cs typeface="+mn-cs"/>
              </a:rPr>
              <a:t>nodig</a:t>
            </a:r>
            <a:r>
              <a:rPr lang="en-US" sz="1200" kern="1200" dirty="0">
                <a:solidFill>
                  <a:schemeClr val="tx1"/>
                </a:solidFill>
                <a:effectLst/>
                <a:latin typeface="+mn-lt"/>
                <a:ea typeface="+mn-ea"/>
                <a:cs typeface="+mn-cs"/>
              </a:rPr>
              <a:t> om </a:t>
            </a:r>
            <a:r>
              <a:rPr lang="en-US" sz="1200" kern="1200" dirty="0" err="1">
                <a:solidFill>
                  <a:schemeClr val="tx1"/>
                </a:solidFill>
                <a:effectLst/>
                <a:latin typeface="+mn-lt"/>
                <a:ea typeface="+mn-ea"/>
                <a:cs typeface="+mn-cs"/>
              </a:rPr>
              <a:t>signalen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als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probleem</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onderkennen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voordat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iets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worden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ondernomen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Dit</a:t>
            </a:r>
            <a:r>
              <a:rPr lang="en-US" sz="1200" kern="1200" dirty="0">
                <a:solidFill>
                  <a:schemeClr val="tx1"/>
                </a:solidFill>
                <a:effectLst/>
                <a:latin typeface="+mn-lt"/>
                <a:ea typeface="+mn-ea"/>
                <a:cs typeface="+mn-cs"/>
              </a:rPr>
              <a:t> is </a:t>
            </a:r>
            <a:r>
              <a:rPr lang="en-US" sz="1200" kern="1200" dirty="0" err="1">
                <a:solidFill>
                  <a:schemeClr val="tx1"/>
                </a:solidFill>
                <a:effectLst/>
                <a:latin typeface="+mn-lt"/>
                <a:ea typeface="+mn-ea"/>
                <a:cs typeface="+mn-cs"/>
              </a:rPr>
              <a:t>een</a:t>
            </a:r>
            <a:r>
              <a:rPr lang="en-US" sz="1200" kern="1200" dirty="0">
                <a:solidFill>
                  <a:schemeClr val="tx1"/>
                </a:solidFill>
                <a:effectLst/>
                <a:latin typeface="+mn-lt"/>
                <a:ea typeface="+mn-ea"/>
                <a:cs typeface="+mn-cs"/>
              </a:rPr>
              <a:t> van de </a:t>
            </a:r>
            <a:r>
              <a:rPr lang="en-US" sz="1200" kern="1200" dirty="0" err="1">
                <a:solidFill>
                  <a:schemeClr val="tx1"/>
                </a:solidFill>
                <a:effectLst/>
                <a:latin typeface="+mn-lt"/>
                <a:ea typeface="+mn-ea"/>
                <a:cs typeface="+mn-cs"/>
              </a:rPr>
              <a:t>belangrijkste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belemmeringen</a:t>
            </a:r>
            <a:r>
              <a:rPr lang="en-US" sz="1200" kern="1200" dirty="0">
                <a:solidFill>
                  <a:schemeClr val="tx1"/>
                </a:solidFill>
                <a:effectLst/>
                <a:latin typeface="+mn-lt"/>
                <a:ea typeface="+mn-ea"/>
                <a:cs typeface="+mn-cs"/>
              </a:rPr>
              <a:t> die van </a:t>
            </a:r>
            <a:r>
              <a:rPr lang="en-US" sz="1200" kern="1200" dirty="0" err="1">
                <a:solidFill>
                  <a:schemeClr val="tx1"/>
                </a:solidFill>
                <a:effectLst/>
                <a:latin typeface="+mn-lt"/>
                <a:ea typeface="+mn-ea"/>
                <a:cs typeface="+mn-cs"/>
              </a:rPr>
              <a:t>invloed</a:t>
            </a:r>
            <a:r>
              <a:rPr lang="en-US" sz="1200" kern="1200" dirty="0">
                <a:solidFill>
                  <a:schemeClr val="tx1"/>
                </a:solidFill>
                <a:effectLst/>
                <a:latin typeface="+mn-lt"/>
                <a:ea typeface="+mn-ea"/>
                <a:cs typeface="+mn-cs"/>
              </a:rPr>
              <a:t> is op </a:t>
            </a:r>
            <a:r>
              <a:rPr lang="en-US" sz="1200" kern="1200" dirty="0" err="1">
                <a:solidFill>
                  <a:schemeClr val="tx1"/>
                </a:solidFill>
                <a:effectLst/>
                <a:latin typeface="+mn-lt"/>
                <a:ea typeface="+mn-ea"/>
                <a:cs typeface="+mn-cs"/>
              </a:rPr>
              <a:t>handelingsverlegenheid</a:t>
            </a:r>
            <a:r>
              <a:rPr lang="en-US" sz="1200" kern="1200" dirty="0">
                <a:solidFill>
                  <a:schemeClr val="tx1"/>
                </a:solidFill>
                <a:effectLst/>
                <a:latin typeface="+mn-lt"/>
                <a:ea typeface="+mn-ea"/>
                <a:cs typeface="+mn-cs"/>
              </a:rPr>
              <a:t>. Het concept </a:t>
            </a:r>
            <a:r>
              <a:rPr lang="en-US" sz="1200" kern="1200" dirty="0" err="1">
                <a:solidFill>
                  <a:schemeClr val="tx1"/>
                </a:solidFill>
                <a:effectLst/>
                <a:latin typeface="+mn-lt"/>
                <a:ea typeface="+mn-ea"/>
                <a:cs typeface="+mn-cs"/>
              </a:rPr>
              <a:t>moraliserend</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hulpverlenen</a:t>
            </a:r>
            <a:r>
              <a:rPr lang="en-US" sz="1200" kern="1200" dirty="0">
                <a:solidFill>
                  <a:schemeClr val="tx1"/>
                </a:solidFill>
                <a:effectLst/>
                <a:latin typeface="+mn-lt"/>
                <a:ea typeface="+mn-ea"/>
                <a:cs typeface="+mn-cs"/>
              </a:rPr>
              <a:t> is </a:t>
            </a:r>
            <a:r>
              <a:rPr lang="en-US" sz="1200" kern="1200" dirty="0" err="1">
                <a:solidFill>
                  <a:schemeClr val="tx1"/>
                </a:solidFill>
                <a:effectLst/>
                <a:latin typeface="+mn-lt"/>
                <a:ea typeface="+mn-ea"/>
                <a:cs typeface="+mn-cs"/>
              </a:rPr>
              <a:t>nauw</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verbonden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handelingsverlegenheid</a:t>
            </a:r>
            <a:r>
              <a:rPr lang="en-US" sz="1200" kern="1200" dirty="0">
                <a:solidFill>
                  <a:schemeClr val="tx1"/>
                </a:solidFill>
                <a:effectLst/>
                <a:latin typeface="+mn-lt"/>
                <a:ea typeface="+mn-ea"/>
                <a:cs typeface="+mn-cs"/>
              </a:rPr>
              <a:t>. We </a:t>
            </a:r>
            <a:r>
              <a:rPr lang="en-US" sz="1200" kern="1200" dirty="0" err="1">
                <a:solidFill>
                  <a:schemeClr val="tx1"/>
                </a:solidFill>
                <a:effectLst/>
                <a:latin typeface="+mn-lt"/>
                <a:ea typeface="+mn-ea"/>
                <a:cs typeface="+mn-cs"/>
              </a:rPr>
              <a:t>hebben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gesteld</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dat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moraliseren</a:t>
            </a:r>
            <a:r>
              <a:rPr lang="en-US" sz="1200" kern="1200" dirty="0">
                <a:solidFill>
                  <a:schemeClr val="tx1"/>
                </a:solidFill>
                <a:effectLst/>
                <a:latin typeface="+mn-lt"/>
                <a:ea typeface="+mn-ea"/>
                <a:cs typeface="+mn-cs"/>
              </a:rPr>
              <a:t> in de </a:t>
            </a:r>
            <a:r>
              <a:rPr lang="en-US" sz="1200" kern="1200" dirty="0" err="1">
                <a:solidFill>
                  <a:schemeClr val="tx1"/>
                </a:solidFill>
                <a:effectLst/>
                <a:latin typeface="+mn-lt"/>
                <a:ea typeface="+mn-ea"/>
                <a:cs typeface="+mn-cs"/>
              </a:rPr>
              <a:t>hulpverlening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onvermijdelijk</a:t>
            </a:r>
            <a:r>
              <a:rPr lang="en-US" sz="1200" kern="1200" dirty="0">
                <a:solidFill>
                  <a:schemeClr val="tx1"/>
                </a:solidFill>
                <a:effectLst/>
                <a:latin typeface="+mn-lt"/>
                <a:ea typeface="+mn-ea"/>
                <a:cs typeface="+mn-cs"/>
              </a:rPr>
              <a:t> is </a:t>
            </a:r>
            <a:r>
              <a:rPr lang="en-US" sz="1200" kern="1200" dirty="0" err="1">
                <a:solidFill>
                  <a:schemeClr val="tx1"/>
                </a:solidFill>
                <a:effectLst/>
                <a:latin typeface="+mn-lt"/>
                <a:ea typeface="+mn-ea"/>
                <a:cs typeface="+mn-cs"/>
              </a:rPr>
              <a:t>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nodig</a:t>
            </a:r>
            <a:r>
              <a:rPr lang="en-US" sz="1200" kern="1200" dirty="0">
                <a:solidFill>
                  <a:schemeClr val="tx1"/>
                </a:solidFill>
                <a:effectLst/>
                <a:latin typeface="+mn-lt"/>
                <a:ea typeface="+mn-ea"/>
                <a:cs typeface="+mn-cs"/>
              </a:rPr>
              <a:t> is om </a:t>
            </a:r>
            <a:r>
              <a:rPr lang="en-US" sz="1200" kern="1200" dirty="0" err="1">
                <a:solidFill>
                  <a:schemeClr val="tx1"/>
                </a:solidFill>
                <a:effectLst/>
                <a:latin typeface="+mn-lt"/>
                <a:ea typeface="+mn-ea"/>
                <a:cs typeface="+mn-cs"/>
              </a:rPr>
              <a:t>handelend</a:t>
            </a:r>
            <a:r>
              <a:rPr lang="en-US" sz="1200" kern="1200" dirty="0">
                <a:solidFill>
                  <a:schemeClr val="tx1"/>
                </a:solidFill>
                <a:effectLst/>
                <a:latin typeface="+mn-lt"/>
                <a:ea typeface="+mn-ea"/>
                <a:cs typeface="+mn-cs"/>
              </a:rPr>
              <a:t> op </a:t>
            </a:r>
            <a:r>
              <a:rPr lang="en-US" sz="1200" kern="1200" dirty="0" err="1">
                <a:solidFill>
                  <a:schemeClr val="tx1"/>
                </a:solidFill>
                <a:effectLst/>
                <a:latin typeface="+mn-lt"/>
                <a:ea typeface="+mn-ea"/>
                <a:cs typeface="+mn-cs"/>
              </a:rPr>
              <a:t>te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treden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bij</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complexe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problematiek</a:t>
            </a:r>
            <a:r>
              <a:rPr lang="en-US" sz="1200" kern="1200" dirty="0">
                <a:solidFill>
                  <a:schemeClr val="tx1"/>
                </a:solidFill>
                <a:effectLst/>
                <a:latin typeface="+mn-lt"/>
                <a:ea typeface="+mn-ea"/>
                <a:cs typeface="+mn-cs"/>
              </a:rPr>
              <a:t> die de </a:t>
            </a:r>
            <a:r>
              <a:rPr lang="en-US" sz="1200" kern="1200" dirty="0" err="1">
                <a:solidFill>
                  <a:schemeClr val="tx1"/>
                </a:solidFill>
                <a:effectLst/>
                <a:latin typeface="+mn-lt"/>
                <a:ea typeface="+mn-ea"/>
                <a:cs typeface="+mn-cs"/>
              </a:rPr>
              <a:t>gezondheid</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en</a:t>
            </a:r>
            <a:r>
              <a:rPr lang="en-US" sz="1200" kern="1200" dirty="0">
                <a:solidFill>
                  <a:schemeClr val="tx1"/>
                </a:solidFill>
                <a:effectLst/>
                <a:latin typeface="+mn-lt"/>
                <a:ea typeface="+mn-ea"/>
                <a:cs typeface="+mn-cs"/>
              </a:rPr>
              <a:t> het </a:t>
            </a:r>
            <a:r>
              <a:rPr lang="en-US" sz="1200" kern="1200" dirty="0" err="1">
                <a:solidFill>
                  <a:schemeClr val="tx1"/>
                </a:solidFill>
                <a:effectLst/>
                <a:latin typeface="+mn-lt"/>
                <a:ea typeface="+mn-ea"/>
                <a:cs typeface="+mn-cs"/>
              </a:rPr>
              <a:t>welzijn</a:t>
            </a:r>
            <a:r>
              <a:rPr lang="en-US" sz="1200" kern="1200" dirty="0">
                <a:solidFill>
                  <a:schemeClr val="tx1"/>
                </a:solidFill>
                <a:effectLst/>
                <a:latin typeface="+mn-lt"/>
                <a:ea typeface="+mn-ea"/>
                <a:cs typeface="+mn-cs"/>
              </a:rPr>
              <a:t> van </a:t>
            </a:r>
            <a:r>
              <a:rPr lang="en-US" sz="1200" kern="1200" dirty="0" err="1">
                <a:solidFill>
                  <a:schemeClr val="tx1"/>
                </a:solidFill>
                <a:effectLst/>
                <a:latin typeface="+mn-lt"/>
                <a:ea typeface="+mn-ea"/>
                <a:cs typeface="+mn-cs"/>
              </a:rPr>
              <a:t>een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individu</a:t>
            </a:r>
            <a:r>
              <a:rPr lang="en-US" sz="1200" kern="1200" dirty="0">
                <a:solidFill>
                  <a:schemeClr val="tx1"/>
                </a:solidFill>
                <a:effectLst/>
                <a:latin typeface="+mn-lt"/>
                <a:ea typeface="+mn-ea"/>
                <a:cs typeface="+mn-cs"/>
              </a:rPr>
              <a:t> of </a:t>
            </a:r>
            <a:r>
              <a:rPr lang="en-US" sz="1200" kern="1200" dirty="0" err="1">
                <a:solidFill>
                  <a:schemeClr val="tx1"/>
                </a:solidFill>
                <a:effectLst/>
                <a:latin typeface="+mn-lt"/>
                <a:ea typeface="+mn-ea"/>
                <a:cs typeface="+mn-cs"/>
              </a:rPr>
              <a:t>samenleving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ernstig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bedreigen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zoals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eenzaamheid</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sociaal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isolement</a:t>
            </a:r>
            <a:r>
              <a:rPr lang="en-US" sz="1200" kern="1200" dirty="0">
                <a:solidFill>
                  <a:schemeClr val="tx1"/>
                </a:solidFill>
                <a:effectLst/>
                <a:latin typeface="+mn-lt"/>
                <a:ea typeface="+mn-ea"/>
                <a:cs typeface="+mn-cs"/>
              </a:rPr>
              <a:t>). In </a:t>
            </a:r>
            <a:r>
              <a:rPr lang="en-US" sz="1200" kern="1200" dirty="0" err="1">
                <a:solidFill>
                  <a:schemeClr val="tx1"/>
                </a:solidFill>
                <a:effectLst/>
                <a:latin typeface="+mn-lt"/>
                <a:ea typeface="+mn-ea"/>
                <a:cs typeface="+mn-cs"/>
              </a:rPr>
              <a:t>onze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samenleving</a:t>
            </a:r>
            <a:r>
              <a:rPr lang="en-US" sz="1200" kern="1200" dirty="0">
                <a:solidFill>
                  <a:schemeClr val="tx1"/>
                </a:solidFill>
                <a:effectLst/>
                <a:latin typeface="+mn-lt"/>
                <a:ea typeface="+mn-ea"/>
                <a:cs typeface="+mn-cs"/>
              </a:rPr>
              <a:t> is het </a:t>
            </a:r>
            <a:r>
              <a:rPr lang="en-US" sz="1200" kern="1200" dirty="0" err="1">
                <a:solidFill>
                  <a:schemeClr val="tx1"/>
                </a:solidFill>
                <a:effectLst/>
                <a:latin typeface="+mn-lt"/>
                <a:ea typeface="+mn-ea"/>
                <a:cs typeface="+mn-cs"/>
              </a:rPr>
              <a:t>een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probleem</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omdat</a:t>
            </a:r>
            <a:r>
              <a:rPr lang="en-US" sz="1200" kern="1200" dirty="0">
                <a:solidFill>
                  <a:schemeClr val="tx1"/>
                </a:solidFill>
                <a:effectLst/>
                <a:latin typeface="+mn-lt"/>
                <a:ea typeface="+mn-ea"/>
                <a:cs typeface="+mn-cs"/>
              </a:rPr>
              <a:t> professionals </a:t>
            </a:r>
            <a:r>
              <a:rPr lang="en-US" sz="1200" kern="1200" dirty="0" err="1">
                <a:solidFill>
                  <a:schemeClr val="tx1"/>
                </a:solidFill>
                <a:effectLst/>
                <a:latin typeface="+mn-lt"/>
                <a:ea typeface="+mn-ea"/>
                <a:cs typeface="+mn-cs"/>
              </a:rPr>
              <a:t>en</a:t>
            </a:r>
            <a:r>
              <a:rPr lang="en-US" sz="1200" kern="1200" dirty="0">
                <a:solidFill>
                  <a:schemeClr val="tx1"/>
                </a:solidFill>
                <a:effectLst/>
                <a:latin typeface="+mn-lt"/>
                <a:ea typeface="+mn-ea"/>
                <a:cs typeface="+mn-cs"/>
              </a:rPr>
              <a:t> burgers </a:t>
            </a:r>
            <a:r>
              <a:rPr lang="en-US" sz="1200" kern="1200" dirty="0" err="1">
                <a:solidFill>
                  <a:schemeClr val="tx1"/>
                </a:solidFill>
                <a:effectLst/>
                <a:latin typeface="+mn-lt"/>
                <a:ea typeface="+mn-ea"/>
                <a:cs typeface="+mn-cs"/>
              </a:rPr>
              <a:t>weerstand</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hebben</a:t>
            </a:r>
            <a:r>
              <a:rPr lang="en-US" sz="1200" kern="1200" dirty="0">
                <a:solidFill>
                  <a:schemeClr val="tx1"/>
                </a:solidFill>
                <a:effectLst/>
                <a:latin typeface="+mn-lt"/>
                <a:ea typeface="+mn-ea"/>
                <a:cs typeface="+mn-cs"/>
              </a:rPr>
              <a:t> om </a:t>
            </a:r>
            <a:r>
              <a:rPr lang="en-US" sz="1200" kern="1200" dirty="0" err="1">
                <a:solidFill>
                  <a:schemeClr val="tx1"/>
                </a:solidFill>
                <a:effectLst/>
                <a:latin typeface="+mn-lt"/>
                <a:ea typeface="+mn-ea"/>
                <a:cs typeface="+mn-cs"/>
              </a:rPr>
              <a:t>moreel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oordelen</a:t>
            </a:r>
            <a:r>
              <a:rPr lang="en-US" sz="1200" kern="1200" dirty="0">
                <a:solidFill>
                  <a:schemeClr val="tx1"/>
                </a:solidFill>
                <a:effectLst/>
                <a:latin typeface="+mn-lt"/>
                <a:ea typeface="+mn-ea"/>
                <a:cs typeface="+mn-cs"/>
              </a:rPr>
              <a:t> over de </a:t>
            </a:r>
            <a:r>
              <a:rPr lang="en-US" sz="1200" kern="1200" dirty="0" err="1">
                <a:solidFill>
                  <a:schemeClr val="tx1"/>
                </a:solidFill>
                <a:effectLst/>
                <a:latin typeface="+mn-lt"/>
                <a:ea typeface="+mn-ea"/>
                <a:cs typeface="+mn-cs"/>
              </a:rPr>
              <a:t>persoonlijke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levenssfeer</a:t>
            </a:r>
            <a:r>
              <a:rPr lang="en-US" sz="1200" kern="1200" dirty="0">
                <a:solidFill>
                  <a:schemeClr val="tx1"/>
                </a:solidFill>
                <a:effectLst/>
                <a:latin typeface="+mn-lt"/>
                <a:ea typeface="+mn-ea"/>
                <a:cs typeface="+mn-cs"/>
              </a:rPr>
              <a:t> van </a:t>
            </a:r>
            <a:r>
              <a:rPr lang="en-US" sz="1200" kern="1200" dirty="0" err="1">
                <a:solidFill>
                  <a:schemeClr val="tx1"/>
                </a:solidFill>
                <a:effectLst/>
                <a:latin typeface="+mn-lt"/>
                <a:ea typeface="+mn-ea"/>
                <a:cs typeface="+mn-cs"/>
              </a:rPr>
              <a:t>cliënten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buurtbewoners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zitten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opvattingen</a:t>
            </a:r>
            <a:r>
              <a:rPr lang="en-US" sz="1200" kern="1200" dirty="0">
                <a:solidFill>
                  <a:schemeClr val="tx1"/>
                </a:solidFill>
                <a:effectLst/>
                <a:latin typeface="+mn-lt"/>
                <a:ea typeface="+mn-ea"/>
                <a:cs typeface="+mn-cs"/>
              </a:rPr>
              <a:t> in de </a:t>
            </a:r>
            <a:r>
              <a:rPr lang="en-US" sz="1200" kern="1200" dirty="0" err="1">
                <a:solidFill>
                  <a:schemeClr val="tx1"/>
                </a:solidFill>
                <a:effectLst/>
                <a:latin typeface="+mn-lt"/>
                <a:ea typeface="+mn-ea"/>
                <a:cs typeface="+mn-cs"/>
              </a:rPr>
              <a:t>weg</a:t>
            </a:r>
            <a:r>
              <a:rPr lang="en-US" sz="1200" kern="1200" dirty="0">
                <a:solidFill>
                  <a:schemeClr val="tx1"/>
                </a:solidFill>
                <a:effectLst/>
                <a:latin typeface="+mn-lt"/>
                <a:ea typeface="+mn-ea"/>
                <a:cs typeface="+mn-cs"/>
              </a:rPr>
              <a:t> over de </a:t>
            </a:r>
            <a:r>
              <a:rPr lang="en-US" sz="1200" kern="1200" dirty="0" err="1">
                <a:solidFill>
                  <a:schemeClr val="tx1"/>
                </a:solidFill>
                <a:effectLst/>
                <a:latin typeface="+mn-lt"/>
                <a:ea typeface="+mn-ea"/>
                <a:cs typeface="+mn-cs"/>
              </a:rPr>
              <a:t>vrije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wil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zelfbeschikking</a:t>
            </a:r>
            <a:r>
              <a:rPr lang="en-US" sz="1200" kern="1200" dirty="0">
                <a:solidFill>
                  <a:schemeClr val="tx1"/>
                </a:solidFill>
                <a:effectLst/>
                <a:latin typeface="+mn-lt"/>
                <a:ea typeface="+mn-ea"/>
                <a:cs typeface="+mn-cs"/>
              </a:rPr>
              <a:t>. De professionals </a:t>
            </a:r>
            <a:r>
              <a:rPr lang="en-US" sz="1200" kern="1200" dirty="0" err="1">
                <a:solidFill>
                  <a:schemeClr val="tx1"/>
                </a:solidFill>
                <a:effectLst/>
                <a:latin typeface="+mn-lt"/>
                <a:ea typeface="+mn-ea"/>
                <a:cs typeface="+mn-cs"/>
              </a:rPr>
              <a:t>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vrijwilligers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ervaren</a:t>
            </a:r>
            <a:r>
              <a:rPr lang="en-US" sz="1200" kern="1200" dirty="0">
                <a:solidFill>
                  <a:schemeClr val="tx1"/>
                </a:solidFill>
                <a:effectLst/>
                <a:latin typeface="+mn-lt"/>
                <a:ea typeface="+mn-ea"/>
                <a:cs typeface="+mn-cs"/>
              </a:rPr>
              <a:t> het </a:t>
            </a:r>
            <a:r>
              <a:rPr lang="en-US" sz="1200" kern="1200" dirty="0" err="1">
                <a:solidFill>
                  <a:schemeClr val="tx1"/>
                </a:solidFill>
                <a:effectLst/>
                <a:latin typeface="+mn-lt"/>
                <a:ea typeface="+mn-ea"/>
                <a:cs typeface="+mn-cs"/>
              </a:rPr>
              <a:t>als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bemoeizuchtig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paternalistisch</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wanneer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zij</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ongevraagd</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bepalen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dat</a:t>
            </a:r>
            <a:r>
              <a:rPr lang="en-US" sz="1200" kern="1200" dirty="0">
                <a:solidFill>
                  <a:schemeClr val="tx1"/>
                </a:solidFill>
                <a:effectLst/>
                <a:latin typeface="+mn-lt"/>
                <a:ea typeface="+mn-ea"/>
                <a:cs typeface="+mn-cs"/>
              </a:rPr>
              <a:t> de </a:t>
            </a:r>
            <a:r>
              <a:rPr lang="en-US" sz="1200" kern="1200" dirty="0" err="1">
                <a:solidFill>
                  <a:schemeClr val="tx1"/>
                </a:solidFill>
                <a:effectLst/>
                <a:latin typeface="+mn-lt"/>
                <a:ea typeface="+mn-ea"/>
                <a:cs typeface="+mn-cs"/>
              </a:rPr>
              <a:t>ander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hulp</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nodig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heeft</a:t>
            </a:r>
            <a:r>
              <a:rPr lang="en-US" sz="1200"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pPr lvl="0"/>
            <a:r>
              <a:rPr lang="en-US" sz="1200" kern="1200" dirty="0" err="1">
                <a:solidFill>
                  <a:schemeClr val="tx1"/>
                </a:solidFill>
                <a:effectLst/>
                <a:latin typeface="+mn-lt"/>
                <a:ea typeface="+mn-ea"/>
                <a:cs typeface="+mn-cs"/>
              </a:rPr>
              <a:t>Een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andere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belemmering</a:t>
            </a:r>
            <a:r>
              <a:rPr lang="en-US" sz="1200" kern="1200" dirty="0">
                <a:solidFill>
                  <a:schemeClr val="tx1"/>
                </a:solidFill>
                <a:effectLst/>
                <a:latin typeface="+mn-lt"/>
                <a:ea typeface="+mn-ea"/>
                <a:cs typeface="+mn-cs"/>
              </a:rPr>
              <a:t> is </a:t>
            </a:r>
            <a:r>
              <a:rPr lang="en-US" sz="1200" kern="1200" dirty="0" err="1">
                <a:solidFill>
                  <a:schemeClr val="tx1"/>
                </a:solidFill>
                <a:effectLst/>
                <a:latin typeface="+mn-lt"/>
                <a:ea typeface="+mn-ea"/>
                <a:cs typeface="+mn-cs"/>
              </a:rPr>
              <a:t>dat</a:t>
            </a:r>
            <a:r>
              <a:rPr lang="en-US" sz="1200" kern="1200" dirty="0">
                <a:solidFill>
                  <a:schemeClr val="tx1"/>
                </a:solidFill>
                <a:effectLst/>
                <a:latin typeface="+mn-lt"/>
                <a:ea typeface="+mn-ea"/>
                <a:cs typeface="+mn-cs"/>
              </a:rPr>
              <a:t> p</a:t>
            </a:r>
            <a:r>
              <a:rPr lang="nl-NL" sz="1200" kern="1200" dirty="0" err="1">
                <a:solidFill>
                  <a:schemeClr val="tx1"/>
                </a:solidFill>
                <a:effectLst/>
                <a:latin typeface="+mn-lt"/>
                <a:ea typeface="+mn-ea"/>
                <a:cs typeface="+mn-cs"/>
              </a:rPr>
              <a:t>rofessionals</a:t>
            </a:r>
            <a:r>
              <a:rPr lang="nl-NL" sz="1200" kern="1200" dirty="0">
                <a:solidFill>
                  <a:schemeClr val="tx1"/>
                </a:solidFill>
                <a:effectLst/>
                <a:latin typeface="+mn-lt"/>
                <a:ea typeface="+mn-ea"/>
                <a:cs typeface="+mn-cs"/>
              </a:rPr>
              <a:t> soms bang zijn om verantwoordelijk te worden gesteld voor de oplossing van het probleem. </a:t>
            </a:r>
          </a:p>
          <a:p>
            <a:pPr lvl="0"/>
            <a:r>
              <a:rPr lang="nl-NL" sz="1200" kern="1200" dirty="0">
                <a:solidFill>
                  <a:schemeClr val="tx1"/>
                </a:solidFill>
                <a:effectLst/>
                <a:latin typeface="+mn-lt"/>
                <a:ea typeface="+mn-ea"/>
                <a:cs typeface="+mn-cs"/>
              </a:rPr>
              <a:t>Daarnaast kunnen er organisatorische factoren zijn die handelingsverlegenheid beïnvloeden, zoals voorgeschreven protocollen waarmee de professional niet uit de voeten kan, of juist het ontbreken van een duidelijke voorgeschreven aanpak of handelingsrichtlijn. Ook kan er te weinig ondersteuning zijn vanuit de organisatie, intercollegiaal of vanuit het management, waardoor er onvoldoende gelegenheid is om gedeelde verantwoordelijkheid te creëren. </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Bron: </a:t>
            </a:r>
            <a:r>
              <a:rPr lang="nl-NL" sz="1200" i="1" kern="1200" dirty="0">
                <a:solidFill>
                  <a:schemeClr val="tx1"/>
                </a:solidFill>
                <a:effectLst/>
                <a:latin typeface="+mn-lt"/>
                <a:ea typeface="+mn-ea"/>
                <a:cs typeface="+mn-cs"/>
              </a:rPr>
              <a:t>M Jonkers, A Machielse.</a:t>
            </a:r>
            <a:r>
              <a:rPr lang="nl-NL" sz="1200" b="0" i="1" kern="1200" dirty="0">
                <a:solidFill>
                  <a:schemeClr val="tx1"/>
                </a:solidFill>
                <a:effectLst/>
                <a:latin typeface="+mn-lt"/>
                <a:ea typeface="+mn-ea"/>
                <a:cs typeface="+mn-cs"/>
              </a:rPr>
              <a:t> Handelingsverlegenheid als</a:t>
            </a:r>
            <a:r>
              <a:rPr lang="nl-NL" sz="1200" i="1" kern="1200" dirty="0">
                <a:solidFill>
                  <a:schemeClr val="tx1"/>
                </a:solidFill>
                <a:effectLst/>
                <a:latin typeface="+mn-lt"/>
                <a:ea typeface="+mn-ea"/>
                <a:cs typeface="+mn-cs"/>
              </a:rPr>
              <a:t> </a:t>
            </a:r>
            <a:r>
              <a:rPr lang="nl-NL" sz="1200" b="0" i="1" kern="1200" dirty="0">
                <a:solidFill>
                  <a:schemeClr val="tx1"/>
                </a:solidFill>
                <a:effectLst/>
                <a:latin typeface="+mn-lt"/>
                <a:ea typeface="+mn-ea"/>
                <a:cs typeface="+mn-cs"/>
              </a:rPr>
              <a:t>hinderpaal bij het signaleren</a:t>
            </a:r>
            <a:r>
              <a:rPr lang="nl-NL" sz="1200" i="1" kern="1200" dirty="0">
                <a:solidFill>
                  <a:schemeClr val="tx1"/>
                </a:solidFill>
                <a:effectLst/>
                <a:latin typeface="+mn-lt"/>
                <a:ea typeface="+mn-ea"/>
                <a:cs typeface="+mn-cs"/>
              </a:rPr>
              <a:t> </a:t>
            </a:r>
            <a:r>
              <a:rPr lang="nl-NL" sz="1200" b="0" i="1" kern="1200" dirty="0">
                <a:solidFill>
                  <a:schemeClr val="tx1"/>
                </a:solidFill>
                <a:effectLst/>
                <a:latin typeface="+mn-lt"/>
                <a:ea typeface="+mn-ea"/>
                <a:cs typeface="+mn-cs"/>
              </a:rPr>
              <a:t>van sociaal isolement, Mogelijkheden en belemmeringen bij lokale </a:t>
            </a:r>
            <a:r>
              <a:rPr lang="nl-NL" sz="1200" b="0" i="1" kern="1200" dirty="0" err="1">
                <a:solidFill>
                  <a:schemeClr val="tx1"/>
                </a:solidFill>
                <a:effectLst/>
                <a:latin typeface="+mn-lt"/>
                <a:ea typeface="+mn-ea"/>
                <a:cs typeface="+mn-cs"/>
              </a:rPr>
              <a:t>signaleerders</a:t>
            </a:r>
            <a:r>
              <a:rPr lang="nl-NL" sz="1200" b="0" i="1" kern="1200" dirty="0">
                <a:solidFill>
                  <a:schemeClr val="tx1"/>
                </a:solidFill>
                <a:effectLst/>
                <a:latin typeface="+mn-lt"/>
                <a:ea typeface="+mn-ea"/>
                <a:cs typeface="+mn-cs"/>
              </a:rPr>
              <a:t>, LESI: 2012</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 </a:t>
            </a:r>
          </a:p>
          <a:p>
            <a:endParaRPr lang="nl-NL" dirty="0"/>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13</a:t>
            </a:fld>
            <a:endParaRPr lang="nl-NL"/>
          </a:p>
        </p:txBody>
      </p:sp>
    </p:spTree>
    <p:extLst>
      <p:ext uri="{BB962C8B-B14F-4D97-AF65-F5344CB8AC3E}">
        <p14:creationId xmlns:p14="http://schemas.microsoft.com/office/powerpoint/2010/main" val="3166510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Deelnemers hebben voorafgaande aan de module een casus beschreven waarbij zij vermoeden dat er sprake is van eenzaamheid. Doel: bewustwording van symptomen/signalen die mogelijk wijzen op eenzaamheid. </a:t>
            </a:r>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14</a:t>
            </a:fld>
            <a:endParaRPr lang="nl-NL"/>
          </a:p>
        </p:txBody>
      </p:sp>
    </p:spTree>
    <p:extLst>
      <p:ext uri="{BB962C8B-B14F-4D97-AF65-F5344CB8AC3E}">
        <p14:creationId xmlns:p14="http://schemas.microsoft.com/office/powerpoint/2010/main" val="2451734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indent="-342900">
              <a:buFont typeface="Wingdings" panose="05000000000000000000" pitchFamily="2" charset="2"/>
              <a:buChar char="à"/>
            </a:pPr>
            <a:r>
              <a:rPr lang="nl-NL" sz="1200" dirty="0"/>
              <a:t>We signaleren om problemen te achterhalen</a:t>
            </a:r>
          </a:p>
          <a:p>
            <a:pPr marL="342900" indent="-342900">
              <a:buFont typeface="Wingdings" panose="05000000000000000000" pitchFamily="2" charset="2"/>
              <a:buChar char="à"/>
            </a:pPr>
            <a:endParaRPr lang="nl-NL" sz="1200" dirty="0"/>
          </a:p>
          <a:p>
            <a:pPr marL="285750" indent="-285750">
              <a:buFont typeface="Wingdings" panose="05000000000000000000" pitchFamily="2" charset="2"/>
              <a:buChar char="à"/>
            </a:pPr>
            <a:r>
              <a:rPr lang="nl-NL" sz="1200" dirty="0"/>
              <a:t>Signaleren is eigenlijk iets doen met datgene wat je opvalt </a:t>
            </a:r>
          </a:p>
          <a:p>
            <a:pPr marL="285750" indent="-285750">
              <a:buFont typeface="Wingdings" panose="05000000000000000000" pitchFamily="2" charset="2"/>
              <a:buChar char="à"/>
            </a:pPr>
            <a:endParaRPr lang="nl-NL" sz="1200" dirty="0">
              <a:sym typeface="Wingdings" panose="05000000000000000000" pitchFamily="2" charset="2"/>
            </a:endParaRPr>
          </a:p>
          <a:p>
            <a:pPr marL="342900" indent="-342900">
              <a:buFont typeface="Wingdings" panose="05000000000000000000" pitchFamily="2" charset="2"/>
              <a:buChar char="à"/>
            </a:pPr>
            <a:r>
              <a:rPr lang="nl-NL" sz="1200" dirty="0"/>
              <a:t>Signaleren draagt dus bij aan het verzamelen van informatie op basis waarvan besluiten worden genomen</a:t>
            </a:r>
          </a:p>
          <a:p>
            <a:endParaRPr lang="nl-NL" dirty="0"/>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15</a:t>
            </a:fld>
            <a:endParaRPr lang="nl-NL"/>
          </a:p>
        </p:txBody>
      </p:sp>
    </p:spTree>
    <p:extLst>
      <p:ext uri="{BB962C8B-B14F-4D97-AF65-F5344CB8AC3E}">
        <p14:creationId xmlns:p14="http://schemas.microsoft.com/office/powerpoint/2010/main" val="3671891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Knelpunten signaleren van eenzaamheid</a:t>
            </a:r>
          </a:p>
          <a:p>
            <a:r>
              <a:rPr lang="nl-NL" sz="1200" kern="1200" dirty="0">
                <a:solidFill>
                  <a:schemeClr val="tx1"/>
                </a:solidFill>
                <a:effectLst/>
                <a:latin typeface="+mn-lt"/>
                <a:ea typeface="+mn-ea"/>
                <a:cs typeface="+mn-cs"/>
              </a:rPr>
              <a:t> </a:t>
            </a:r>
          </a:p>
          <a:p>
            <a:pPr lvl="0"/>
            <a:r>
              <a:rPr lang="nl-NL" sz="1200" kern="1200" dirty="0">
                <a:solidFill>
                  <a:schemeClr val="tx1"/>
                </a:solidFill>
                <a:effectLst/>
                <a:latin typeface="+mn-lt"/>
                <a:ea typeface="+mn-ea"/>
                <a:cs typeface="+mn-cs"/>
              </a:rPr>
              <a:t>Bereikbaarheid van mensen die eenzaam zijn (mensen zijn onvoldoende in beeld, aanbod is versnipperd)</a:t>
            </a:r>
          </a:p>
          <a:p>
            <a:pPr lvl="0"/>
            <a:r>
              <a:rPr lang="nl-NL" sz="1200" kern="1200" dirty="0">
                <a:solidFill>
                  <a:schemeClr val="tx1"/>
                </a:solidFill>
                <a:effectLst/>
                <a:latin typeface="+mn-lt"/>
                <a:ea typeface="+mn-ea"/>
                <a:cs typeface="+mn-cs"/>
              </a:rPr>
              <a:t>Signalen zijn vaak fragmentarisch, vaag en ongrijpbaar (niet-pluisgevoel).</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Een probleem is om een patroon van signalen te verzamelen op verschillende leefgebieden omdat signalen meestal objectief en indirect worden waargenomen. </a:t>
            </a:r>
          </a:p>
          <a:p>
            <a:pPr lvl="0"/>
            <a:r>
              <a:rPr lang="nl-NL" sz="1200" kern="1200" dirty="0">
                <a:solidFill>
                  <a:schemeClr val="tx1"/>
                </a:solidFill>
                <a:effectLst/>
                <a:latin typeface="+mn-lt"/>
                <a:ea typeface="+mn-ea"/>
                <a:cs typeface="+mn-cs"/>
              </a:rPr>
              <a:t>Eenzaamheid is onzichtbaar en niet eenduidig vanwege de verwevenheid met problematiek op andere levensdomeinen </a:t>
            </a:r>
          </a:p>
          <a:p>
            <a:pPr lvl="0"/>
            <a:r>
              <a:rPr lang="nl-NL" sz="1200" kern="1200" dirty="0">
                <a:solidFill>
                  <a:schemeClr val="tx1"/>
                </a:solidFill>
                <a:effectLst/>
                <a:latin typeface="+mn-lt"/>
                <a:ea typeface="+mn-ea"/>
                <a:cs typeface="+mn-cs"/>
              </a:rPr>
              <a:t>Ontbreken van kennis/deskundigheid</a:t>
            </a:r>
          </a:p>
          <a:p>
            <a:pPr lvl="0"/>
            <a:r>
              <a:rPr lang="nl-NL" sz="1200" kern="1200" dirty="0">
                <a:solidFill>
                  <a:schemeClr val="tx1"/>
                </a:solidFill>
                <a:effectLst/>
                <a:latin typeface="+mn-lt"/>
                <a:ea typeface="+mn-ea"/>
                <a:cs typeface="+mn-cs"/>
              </a:rPr>
              <a:t>Meestal geen instrumentele handvatten</a:t>
            </a:r>
          </a:p>
          <a:p>
            <a:pPr lvl="0"/>
            <a:r>
              <a:rPr lang="nl-NL" sz="1200" kern="1200" dirty="0">
                <a:solidFill>
                  <a:schemeClr val="tx1"/>
                </a:solidFill>
                <a:effectLst/>
                <a:latin typeface="+mn-lt"/>
                <a:ea typeface="+mn-ea"/>
                <a:cs typeface="+mn-cs"/>
              </a:rPr>
              <a:t>Belemmeringen bij hulp- en dienstverleners om met signalen aan de slag te gaan, vanwege taboe </a:t>
            </a:r>
            <a:r>
              <a:rPr lang="nl-NL" sz="1200" kern="1200" dirty="0">
                <a:solidFill>
                  <a:schemeClr val="tx1"/>
                </a:solidFill>
                <a:effectLst/>
                <a:latin typeface="+mn-lt"/>
                <a:ea typeface="+mn-ea"/>
                <a:cs typeface="+mn-cs"/>
                <a:sym typeface="Wingdings" panose="05000000000000000000" pitchFamily="2" charset="2"/>
              </a:rPr>
              <a:t></a:t>
            </a:r>
            <a:r>
              <a:rPr lang="nl-NL" sz="1200" kern="1200" dirty="0">
                <a:solidFill>
                  <a:schemeClr val="tx1"/>
                </a:solidFill>
                <a:effectLst/>
                <a:latin typeface="+mn-lt"/>
                <a:ea typeface="+mn-ea"/>
                <a:cs typeface="+mn-cs"/>
              </a:rPr>
              <a:t> hierdoor wordt onderwerp ook vermeden </a:t>
            </a:r>
            <a:r>
              <a:rPr lang="nl-NL" sz="1200" kern="1200" dirty="0">
                <a:solidFill>
                  <a:schemeClr val="tx1"/>
                </a:solidFill>
                <a:effectLst/>
                <a:latin typeface="+mn-lt"/>
                <a:ea typeface="+mn-ea"/>
                <a:cs typeface="+mn-cs"/>
                <a:sym typeface="Wingdings" panose="05000000000000000000" pitchFamily="2" charset="2"/>
              </a:rPr>
              <a:t></a:t>
            </a:r>
            <a:r>
              <a:rPr lang="nl-NL" sz="1200" kern="1200" dirty="0">
                <a:solidFill>
                  <a:schemeClr val="tx1"/>
                </a:solidFill>
                <a:effectLst/>
                <a:latin typeface="+mn-lt"/>
                <a:ea typeface="+mn-ea"/>
                <a:cs typeface="+mn-cs"/>
              </a:rPr>
              <a:t> handelingsverlegenheid</a:t>
            </a:r>
          </a:p>
          <a:p>
            <a:pPr lvl="0"/>
            <a:r>
              <a:rPr lang="nl-NL" sz="1200" kern="1200" dirty="0">
                <a:solidFill>
                  <a:schemeClr val="tx1"/>
                </a:solidFill>
                <a:effectLst/>
                <a:latin typeface="+mn-lt"/>
                <a:ea typeface="+mn-ea"/>
                <a:cs typeface="+mn-cs"/>
              </a:rPr>
              <a:t>Niet overal draagvlak en steun vanuit management en beleid</a:t>
            </a:r>
            <a:br>
              <a:rPr lang="nl-NL" sz="1200" kern="1200" dirty="0">
                <a:solidFill>
                  <a:schemeClr val="tx1"/>
                </a:solidFill>
                <a:effectLst/>
                <a:latin typeface="+mn-lt"/>
                <a:ea typeface="+mn-ea"/>
                <a:cs typeface="+mn-cs"/>
              </a:rPr>
            </a:br>
            <a:r>
              <a:rPr lang="nl-NL" sz="1200" kern="1200" dirty="0">
                <a:solidFill>
                  <a:schemeClr val="tx1"/>
                </a:solidFill>
                <a:effectLst/>
                <a:latin typeface="+mn-lt"/>
                <a:ea typeface="+mn-ea"/>
                <a:cs typeface="+mn-cs"/>
              </a:rPr>
              <a:t>Het is belangrijk dat het management kennis heeft van de problematiek en een beleidsvisie waarin het signaleren en een gezamenlijke aanpak van eenzaamheid/sociaal isolement prioriteit krijgt. </a:t>
            </a:r>
          </a:p>
          <a:p>
            <a:endParaRPr lang="nl-NL" dirty="0"/>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16</a:t>
            </a:fld>
            <a:endParaRPr lang="nl-NL"/>
          </a:p>
        </p:txBody>
      </p:sp>
    </p:spTree>
    <p:extLst>
      <p:ext uri="{BB962C8B-B14F-4D97-AF65-F5344CB8AC3E}">
        <p14:creationId xmlns:p14="http://schemas.microsoft.com/office/powerpoint/2010/main" val="1715829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Vraag aan de groep: wat denken deelnemers dat mogelijke aanwijzingen zijn van eenzaamheid.</a:t>
            </a:r>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17</a:t>
            </a:fld>
            <a:endParaRPr lang="nl-NL"/>
          </a:p>
        </p:txBody>
      </p:sp>
    </p:spTree>
    <p:extLst>
      <p:ext uri="{BB962C8B-B14F-4D97-AF65-F5344CB8AC3E}">
        <p14:creationId xmlns:p14="http://schemas.microsoft.com/office/powerpoint/2010/main" val="3496074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indent="-342900">
              <a:buFont typeface="Wingdings" panose="05000000000000000000" pitchFamily="2" charset="2"/>
              <a:buChar char="à"/>
            </a:pPr>
            <a:r>
              <a:rPr lang="nl-NL" sz="1200" dirty="0"/>
              <a:t>We signaleren om problemen te achterhalen</a:t>
            </a:r>
          </a:p>
          <a:p>
            <a:pPr marL="342900" indent="-342900">
              <a:buFont typeface="Wingdings" panose="05000000000000000000" pitchFamily="2" charset="2"/>
              <a:buChar char="à"/>
            </a:pPr>
            <a:endParaRPr lang="nl-NL" sz="1200" dirty="0"/>
          </a:p>
          <a:p>
            <a:pPr marL="285750" indent="-285750">
              <a:buFont typeface="Wingdings" panose="05000000000000000000" pitchFamily="2" charset="2"/>
              <a:buChar char="à"/>
            </a:pPr>
            <a:r>
              <a:rPr lang="nl-NL" sz="1200" dirty="0"/>
              <a:t>Signaleren is eigenlijk iets doen met datgene wat je opvalt </a:t>
            </a:r>
          </a:p>
          <a:p>
            <a:pPr marL="285750" indent="-285750">
              <a:buFont typeface="Wingdings" panose="05000000000000000000" pitchFamily="2" charset="2"/>
              <a:buChar char="à"/>
            </a:pPr>
            <a:endParaRPr lang="nl-NL" sz="1200" dirty="0">
              <a:sym typeface="Wingdings" panose="05000000000000000000" pitchFamily="2" charset="2"/>
            </a:endParaRPr>
          </a:p>
          <a:p>
            <a:pPr marL="342900" indent="-342900">
              <a:buFont typeface="Wingdings" panose="05000000000000000000" pitchFamily="2" charset="2"/>
              <a:buChar char="à"/>
            </a:pPr>
            <a:r>
              <a:rPr lang="nl-NL" sz="1200" dirty="0"/>
              <a:t>Signaleren draagt dus bij aan het verzamelen van informatie op basis waarvan besluiten worden genomen</a:t>
            </a:r>
          </a:p>
          <a:p>
            <a:endParaRPr lang="nl-NL" dirty="0"/>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18</a:t>
            </a:fld>
            <a:endParaRPr lang="nl-NL"/>
          </a:p>
        </p:txBody>
      </p:sp>
    </p:spTree>
    <p:extLst>
      <p:ext uri="{BB962C8B-B14F-4D97-AF65-F5344CB8AC3E}">
        <p14:creationId xmlns:p14="http://schemas.microsoft.com/office/powerpoint/2010/main" val="396128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Zien de professionals en vrijwilligers het signaleren als een vanzelfsprekend onderdeel van hun taak of als een speciale opdracht en zijn zij gemotiveerd? En waar hangt dat van af ? Wat speelt een rol bij die motivatie?</a:t>
            </a:r>
            <a:endParaRPr lang="nl-NL" dirty="0">
              <a:effectLst/>
            </a:endParaRPr>
          </a:p>
          <a:p>
            <a:r>
              <a:rPr lang="nl-NL" sz="1200" kern="1200" dirty="0">
                <a:solidFill>
                  <a:schemeClr val="tx1"/>
                </a:solidFill>
                <a:effectLst/>
                <a:latin typeface="+mn-lt"/>
                <a:ea typeface="+mn-ea"/>
                <a:cs typeface="+mn-cs"/>
              </a:rPr>
              <a:t> </a:t>
            </a:r>
            <a:endParaRPr lang="nl-NL" dirty="0">
              <a:effectLst/>
            </a:endParaRPr>
          </a:p>
          <a:p>
            <a:r>
              <a:rPr lang="nl-NL" sz="1200" kern="1200" dirty="0">
                <a:solidFill>
                  <a:schemeClr val="tx1"/>
                </a:solidFill>
                <a:effectLst/>
                <a:latin typeface="+mn-lt"/>
                <a:ea typeface="+mn-ea"/>
                <a:cs typeface="+mn-cs"/>
              </a:rPr>
              <a:t>Persoonlijke motivatie versus professionele motivatie</a:t>
            </a:r>
          </a:p>
          <a:p>
            <a:r>
              <a:rPr lang="nl-NL" sz="1200" kern="1200" dirty="0">
                <a:solidFill>
                  <a:schemeClr val="tx1"/>
                </a:solidFill>
                <a:effectLst/>
                <a:latin typeface="+mn-lt"/>
                <a:ea typeface="+mn-ea"/>
                <a:cs typeface="+mn-cs"/>
              </a:rPr>
              <a:t>De persoonlijke motivatie blijkt belangrijker dan een taakomschrijving waarin het signaleren van eenzaamheid of sociaal isolement of sociale kwetsbaarheid is vastgelegd. Professionals gaan verschillend met die taakopvatting om en ook de prioriteiten die daarbinnen worden gelegd, kunnen sterk verschillen. De complexiteit van het takenpakket, de ervaren werkdruk, maar ook de visie op eenzaamheid. Hoort dit bij welzijn of zorg?</a:t>
            </a:r>
          </a:p>
          <a:p>
            <a:endParaRPr lang="nl-NL" dirty="0"/>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19</a:t>
            </a:fld>
            <a:endParaRPr lang="nl-NL"/>
          </a:p>
        </p:txBody>
      </p:sp>
    </p:spTree>
    <p:extLst>
      <p:ext uri="{BB962C8B-B14F-4D97-AF65-F5344CB8AC3E}">
        <p14:creationId xmlns:p14="http://schemas.microsoft.com/office/powerpoint/2010/main" val="147627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sz="1200" kern="1200" dirty="0">
                <a:solidFill>
                  <a:schemeClr val="tx1"/>
                </a:solidFill>
                <a:effectLst/>
                <a:latin typeface="+mn-lt"/>
                <a:ea typeface="+mn-ea"/>
                <a:cs typeface="+mn-cs"/>
              </a:rPr>
              <a:t>Het HAN</a:t>
            </a:r>
            <a:r>
              <a:rPr lang="nl-NL" sz="1200" kern="1200" dirty="0">
                <a:solidFill>
                  <a:schemeClr val="tx1"/>
                </a:solidFill>
                <a:effectLst/>
                <a:latin typeface="+mn-lt"/>
                <a:ea typeface="+mn-ea"/>
                <a:cs typeface="+mn-cs"/>
              </a:rPr>
              <a:t> Lectoraat Eerstelijnszorg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heeft</a:t>
            </a:r>
            <a:r>
              <a:rPr lang="en-US" sz="1200" kern="1200" dirty="0">
                <a:solidFill>
                  <a:schemeClr val="tx1"/>
                </a:solidFill>
                <a:effectLst/>
                <a:latin typeface="+mn-lt"/>
                <a:ea typeface="+mn-ea"/>
                <a:cs typeface="+mn-cs"/>
              </a:rPr>
              <a:t> in </a:t>
            </a:r>
            <a:r>
              <a:rPr lang="en-US" sz="1200" kern="1200" dirty="0" err="1">
                <a:solidFill>
                  <a:schemeClr val="tx1"/>
                </a:solidFill>
                <a:effectLst/>
                <a:latin typeface="+mn-lt"/>
                <a:ea typeface="+mn-ea"/>
                <a:cs typeface="+mn-cs"/>
              </a:rPr>
              <a:t>opdracht</a:t>
            </a:r>
            <a:r>
              <a:rPr lang="en-US" sz="1200" kern="1200" dirty="0">
                <a:solidFill>
                  <a:schemeClr val="tx1"/>
                </a:solidFill>
                <a:effectLst/>
                <a:latin typeface="+mn-lt"/>
                <a:ea typeface="+mn-ea"/>
                <a:cs typeface="+mn-cs"/>
              </a:rPr>
              <a:t> van </a:t>
            </a:r>
            <a:r>
              <a:rPr lang="en-US" sz="1200" kern="1200" dirty="0" err="1">
                <a:solidFill>
                  <a:schemeClr val="tx1"/>
                </a:solidFill>
                <a:effectLst/>
                <a:latin typeface="+mn-lt"/>
                <a:ea typeface="+mn-ea"/>
                <a:cs typeface="+mn-cs"/>
              </a:rPr>
              <a:t>ZonMW</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en</a:t>
            </a:r>
            <a:r>
              <a:rPr lang="en-US" sz="1200" kern="1200" dirty="0">
                <a:solidFill>
                  <a:schemeClr val="tx1"/>
                </a:solidFill>
                <a:effectLst/>
                <a:latin typeface="+mn-lt"/>
                <a:ea typeface="+mn-ea"/>
                <a:cs typeface="+mn-cs"/>
              </a:rPr>
              <a:t> V&amp;VN </a:t>
            </a:r>
            <a:r>
              <a:rPr lang="en-US" sz="1200" kern="1200" dirty="0" err="1">
                <a:solidFill>
                  <a:schemeClr val="tx1"/>
                </a:solidFill>
                <a:effectLst/>
                <a:latin typeface="+mn-lt"/>
                <a:ea typeface="+mn-ea"/>
                <a:cs typeface="+mn-cs"/>
              </a:rPr>
              <a:t>een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richtlijn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ontwikkeld</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voor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wijkverpleegkundigen</a:t>
            </a:r>
            <a:r>
              <a:rPr lang="en-US" sz="1200" kern="1200" dirty="0">
                <a:solidFill>
                  <a:schemeClr val="tx1"/>
                </a:solidFill>
                <a:effectLst/>
                <a:latin typeface="+mn-lt"/>
                <a:ea typeface="+mn-ea"/>
                <a:cs typeface="+mn-cs"/>
              </a:rPr>
              <a:t> over de </a:t>
            </a:r>
            <a:r>
              <a:rPr lang="en-US" sz="1200" kern="1200" dirty="0" err="1">
                <a:solidFill>
                  <a:schemeClr val="tx1"/>
                </a:solidFill>
                <a:effectLst/>
                <a:latin typeface="+mn-lt"/>
                <a:ea typeface="+mn-ea"/>
                <a:cs typeface="+mn-cs"/>
              </a:rPr>
              <a:t>zorg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oudere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mensen</a:t>
            </a:r>
            <a:r>
              <a:rPr lang="en-US" sz="1200" kern="1200" dirty="0">
                <a:solidFill>
                  <a:schemeClr val="tx1"/>
                </a:solidFill>
                <a:effectLst/>
                <a:latin typeface="+mn-lt"/>
                <a:ea typeface="+mn-ea"/>
                <a:cs typeface="+mn-cs"/>
              </a:rPr>
              <a:t> met </a:t>
            </a:r>
            <a:r>
              <a:rPr lang="en-US" sz="1200" kern="1200" dirty="0" err="1">
                <a:solidFill>
                  <a:schemeClr val="tx1"/>
                </a:solidFill>
                <a:effectLst/>
                <a:latin typeface="+mn-lt"/>
                <a:ea typeface="+mn-ea"/>
                <a:cs typeface="+mn-cs"/>
              </a:rPr>
              <a:t>eenzaamheidsproblematiek</a:t>
            </a:r>
            <a:r>
              <a:rPr lang="en-US" sz="1200" kern="1200" dirty="0">
                <a:solidFill>
                  <a:schemeClr val="tx1"/>
                </a:solidFill>
                <a:effectLst/>
                <a:latin typeface="+mn-lt"/>
                <a:ea typeface="+mn-ea"/>
                <a:cs typeface="+mn-cs"/>
              </a:rPr>
              <a:t>. Het </a:t>
            </a:r>
            <a:r>
              <a:rPr lang="en-US" sz="1200" kern="1200" dirty="0" err="1">
                <a:solidFill>
                  <a:schemeClr val="tx1"/>
                </a:solidFill>
                <a:effectLst/>
                <a:latin typeface="+mn-lt"/>
                <a:ea typeface="+mn-ea"/>
                <a:cs typeface="+mn-cs"/>
              </a:rPr>
              <a:t>doel</a:t>
            </a:r>
            <a:r>
              <a:rPr lang="en-US" sz="1200" kern="1200" dirty="0">
                <a:solidFill>
                  <a:schemeClr val="tx1"/>
                </a:solidFill>
                <a:effectLst/>
                <a:latin typeface="+mn-lt"/>
                <a:ea typeface="+mn-ea"/>
                <a:cs typeface="+mn-cs"/>
              </a:rPr>
              <a:t> van de </a:t>
            </a:r>
            <a:r>
              <a:rPr lang="en-US" sz="1200" kern="1200" dirty="0" err="1">
                <a:solidFill>
                  <a:schemeClr val="tx1"/>
                </a:solidFill>
                <a:effectLst/>
                <a:latin typeface="+mn-lt"/>
                <a:ea typeface="+mn-ea"/>
                <a:cs typeface="+mn-cs"/>
              </a:rPr>
              <a:t>richtlijn</a:t>
            </a:r>
            <a:r>
              <a:rPr lang="en-US" sz="1200" kern="1200" dirty="0">
                <a:solidFill>
                  <a:schemeClr val="tx1"/>
                </a:solidFill>
                <a:effectLst/>
                <a:latin typeface="+mn-lt"/>
                <a:ea typeface="+mn-ea"/>
                <a:cs typeface="+mn-cs"/>
              </a:rPr>
              <a:t> is het </a:t>
            </a:r>
            <a:r>
              <a:rPr lang="en-US" sz="1200" kern="1200" dirty="0" err="1">
                <a:solidFill>
                  <a:schemeClr val="tx1"/>
                </a:solidFill>
                <a:effectLst/>
                <a:latin typeface="+mn-lt"/>
                <a:ea typeface="+mn-ea"/>
                <a:cs typeface="+mn-cs"/>
              </a:rPr>
              <a:t>verbeteren</a:t>
            </a:r>
            <a:r>
              <a:rPr lang="en-US" sz="1200" kern="1200" dirty="0">
                <a:solidFill>
                  <a:schemeClr val="tx1"/>
                </a:solidFill>
                <a:effectLst/>
                <a:latin typeface="+mn-lt"/>
                <a:ea typeface="+mn-ea"/>
                <a:cs typeface="+mn-cs"/>
              </a:rPr>
              <a:t> van de </a:t>
            </a:r>
            <a:r>
              <a:rPr lang="en-US" sz="1200" kern="1200" dirty="0" err="1">
                <a:solidFill>
                  <a:schemeClr val="tx1"/>
                </a:solidFill>
                <a:effectLst/>
                <a:latin typeface="+mn-lt"/>
                <a:ea typeface="+mn-ea"/>
                <a:cs typeface="+mn-cs"/>
              </a:rPr>
              <a:t>wijkverpleegkundige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zorg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voor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oudere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thuiswonende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cliënten</a:t>
            </a:r>
            <a:r>
              <a:rPr lang="en-US" sz="1200" kern="1200" dirty="0">
                <a:solidFill>
                  <a:schemeClr val="tx1"/>
                </a:solidFill>
                <a:effectLst/>
                <a:latin typeface="+mn-lt"/>
                <a:ea typeface="+mn-ea"/>
                <a:cs typeface="+mn-cs"/>
              </a:rPr>
              <a:t> (65+) die </a:t>
            </a:r>
            <a:r>
              <a:rPr lang="en-US" sz="1200" kern="1200" dirty="0" err="1">
                <a:solidFill>
                  <a:schemeClr val="tx1"/>
                </a:solidFill>
                <a:effectLst/>
                <a:latin typeface="+mn-lt"/>
                <a:ea typeface="+mn-ea"/>
                <a:cs typeface="+mn-cs"/>
              </a:rPr>
              <a:t>zich</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eenzaam</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voelen</a:t>
            </a:r>
            <a:r>
              <a:rPr lang="en-US" sz="1200" kern="1200" dirty="0">
                <a:solidFill>
                  <a:schemeClr val="tx1"/>
                </a:solidFill>
                <a:effectLst/>
                <a:latin typeface="+mn-lt"/>
                <a:ea typeface="+mn-ea"/>
                <a:cs typeface="+mn-cs"/>
              </a:rPr>
              <a:t>, door </a:t>
            </a:r>
            <a:r>
              <a:rPr lang="en-US" sz="1200" kern="1200" dirty="0" err="1">
                <a:solidFill>
                  <a:schemeClr val="tx1"/>
                </a:solidFill>
                <a:effectLst/>
                <a:latin typeface="+mn-lt"/>
                <a:ea typeface="+mn-ea"/>
                <a:cs typeface="+mn-cs"/>
              </a:rPr>
              <a:t>te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ondersteunen</a:t>
            </a:r>
            <a:r>
              <a:rPr lang="en-US" sz="1200" kern="1200" dirty="0">
                <a:solidFill>
                  <a:schemeClr val="tx1"/>
                </a:solidFill>
                <a:effectLst/>
                <a:latin typeface="+mn-lt"/>
                <a:ea typeface="+mn-ea"/>
                <a:cs typeface="+mn-cs"/>
              </a:rPr>
              <a:t> met </a:t>
            </a:r>
            <a:r>
              <a:rPr lang="en-US" sz="1200" kern="1200" dirty="0" err="1">
                <a:solidFill>
                  <a:schemeClr val="tx1"/>
                </a:solidFill>
                <a:effectLst/>
                <a:latin typeface="+mn-lt"/>
                <a:ea typeface="+mn-ea"/>
                <a:cs typeface="+mn-cs"/>
              </a:rPr>
              <a:t>wetenschappelijk</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onderbouwde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aanbevelingen</a:t>
            </a:r>
            <a:r>
              <a:rPr lang="en-US" sz="1200"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Om de </a:t>
            </a:r>
            <a:r>
              <a:rPr lang="en-US" sz="1200" kern="1200" dirty="0" err="1">
                <a:solidFill>
                  <a:schemeClr val="tx1"/>
                </a:solidFill>
                <a:effectLst/>
                <a:latin typeface="+mn-lt"/>
                <a:ea typeface="+mn-ea"/>
                <a:cs typeface="+mn-cs"/>
              </a:rPr>
              <a:t>implementatie</a:t>
            </a:r>
            <a:r>
              <a:rPr lang="en-US" sz="1200" kern="1200" dirty="0">
                <a:solidFill>
                  <a:schemeClr val="tx1"/>
                </a:solidFill>
                <a:effectLst/>
                <a:latin typeface="+mn-lt"/>
                <a:ea typeface="+mn-ea"/>
                <a:cs typeface="+mn-cs"/>
              </a:rPr>
              <a:t> van de </a:t>
            </a:r>
            <a:r>
              <a:rPr lang="en-US" sz="1200" kern="1200" dirty="0" err="1">
                <a:solidFill>
                  <a:schemeClr val="tx1"/>
                </a:solidFill>
                <a:effectLst/>
                <a:latin typeface="+mn-lt"/>
                <a:ea typeface="+mn-ea"/>
                <a:cs typeface="+mn-cs"/>
              </a:rPr>
              <a:t>richtlijn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binnen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thuiszorgorganisaties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ondersteunen</a:t>
            </a:r>
            <a:r>
              <a:rPr lang="en-US" sz="1200" kern="1200" dirty="0">
                <a:solidFill>
                  <a:schemeClr val="tx1"/>
                </a:solidFill>
                <a:effectLst/>
                <a:latin typeface="+mn-lt"/>
                <a:ea typeface="+mn-ea"/>
                <a:cs typeface="+mn-cs"/>
              </a:rPr>
              <a:t>, is de </a:t>
            </a:r>
            <a:r>
              <a:rPr lang="en-US" sz="1200" kern="1200" dirty="0" err="1">
                <a:solidFill>
                  <a:schemeClr val="tx1"/>
                </a:solidFill>
                <a:effectLst/>
                <a:latin typeface="+mn-lt"/>
                <a:ea typeface="+mn-ea"/>
                <a:cs typeface="+mn-cs"/>
              </a:rPr>
              <a:t>bijscholing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signaleren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en</a:t>
            </a:r>
            <a:r>
              <a:rPr lang="en-US" sz="1200" kern="1200" dirty="0">
                <a:solidFill>
                  <a:schemeClr val="tx1"/>
                </a:solidFill>
                <a:effectLst/>
                <a:latin typeface="+mn-lt"/>
                <a:ea typeface="+mn-ea"/>
                <a:cs typeface="+mn-cs"/>
              </a:rPr>
              <a:t> in </a:t>
            </a:r>
            <a:r>
              <a:rPr lang="en-US" sz="1200" kern="1200" dirty="0" err="1">
                <a:solidFill>
                  <a:schemeClr val="tx1"/>
                </a:solidFill>
                <a:effectLst/>
                <a:latin typeface="+mn-lt"/>
                <a:ea typeface="+mn-ea"/>
                <a:cs typeface="+mn-cs"/>
              </a:rPr>
              <a:t>gesprek</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gaan</a:t>
            </a:r>
            <a:r>
              <a:rPr lang="en-US" sz="1200" kern="1200" dirty="0">
                <a:solidFill>
                  <a:schemeClr val="tx1"/>
                </a:solidFill>
                <a:effectLst/>
                <a:latin typeface="+mn-lt"/>
                <a:ea typeface="+mn-ea"/>
                <a:cs typeface="+mn-cs"/>
              </a:rPr>
              <a:t> met </a:t>
            </a:r>
            <a:r>
              <a:rPr lang="en-US" sz="1200" kern="1200" dirty="0" err="1">
                <a:solidFill>
                  <a:schemeClr val="tx1"/>
                </a:solidFill>
                <a:effectLst/>
                <a:latin typeface="+mn-lt"/>
                <a:ea typeface="+mn-ea"/>
                <a:cs typeface="+mn-cs"/>
              </a:rPr>
              <a:t>ouderen</a:t>
            </a:r>
            <a:r>
              <a:rPr lang="en-US" sz="1200" kern="1200" dirty="0">
                <a:solidFill>
                  <a:schemeClr val="tx1"/>
                </a:solidFill>
                <a:effectLst/>
                <a:latin typeface="+mn-lt"/>
                <a:ea typeface="+mn-ea"/>
                <a:cs typeface="+mn-cs"/>
              </a:rPr>
              <a:t> over </a:t>
            </a:r>
            <a:r>
              <a:rPr lang="en-US" sz="1200" kern="1200" dirty="0" err="1">
                <a:solidFill>
                  <a:schemeClr val="tx1"/>
                </a:solidFill>
                <a:effectLst/>
                <a:latin typeface="+mn-lt"/>
                <a:ea typeface="+mn-ea"/>
                <a:cs typeface="+mn-cs"/>
              </a:rPr>
              <a:t>eenzaamheid</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ontwikkeld</a:t>
            </a:r>
            <a:r>
              <a:rPr lang="en-US" sz="1200" kern="1200" dirty="0">
                <a:solidFill>
                  <a:schemeClr val="tx1"/>
                </a:solidFill>
                <a:effectLst/>
                <a:latin typeface="+mn-lt"/>
                <a:ea typeface="+mn-ea"/>
                <a:cs typeface="+mn-cs"/>
              </a:rPr>
              <a:t>. </a:t>
            </a:r>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2</a:t>
            </a:fld>
            <a:endParaRPr lang="nl-NL"/>
          </a:p>
        </p:txBody>
      </p:sp>
    </p:spTree>
    <p:extLst>
      <p:ext uri="{BB962C8B-B14F-4D97-AF65-F5344CB8AC3E}">
        <p14:creationId xmlns:p14="http://schemas.microsoft.com/office/powerpoint/2010/main" val="1536296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Zorg voor voldoende prints van </a:t>
            </a:r>
            <a:r>
              <a:rPr lang="nl-NL" dirty="0" err="1"/>
              <a:t>persona’s</a:t>
            </a:r>
            <a:r>
              <a:rPr lang="nl-NL" dirty="0"/>
              <a:t> en signaleringskaarten. Oefening kan zowel plenair als </a:t>
            </a:r>
            <a:r>
              <a:rPr lang="nl-NL"/>
              <a:t>in duo’s. </a:t>
            </a:r>
            <a:endParaRPr lang="nl-NL" dirty="0"/>
          </a:p>
          <a:p>
            <a:r>
              <a:rPr lang="nl-NL" dirty="0"/>
              <a:t>Verschillende signaleringskaarten vind je via:</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rgbClr val="000000"/>
                </a:solidFill>
                <a:ea typeface="Calibri" panose="020F0502020204030204" pitchFamily="34" charset="0"/>
              </a:rPr>
              <a:t>https://www.zorgverandert.nl/sites/default/files/eenzaamheid-signaleringskaart-coalitie-erbij.pdf</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u="none" strike="noStrike" kern="1200" dirty="0">
                <a:solidFill>
                  <a:schemeClr val="tx1"/>
                </a:solidFill>
                <a:effectLst/>
                <a:latin typeface="+mn-lt"/>
                <a:ea typeface="+mn-ea"/>
                <a:cs typeface="+mn-cs"/>
                <a:hlinkClick r:id="rId3"/>
              </a:rPr>
              <a:t>‘Signaleringskaart eenzaamheid herkennen’</a:t>
            </a:r>
            <a:r>
              <a:rPr lang="nl-NL" sz="1200" u="none" strike="noStrike" kern="1200" dirty="0">
                <a:solidFill>
                  <a:schemeClr val="tx1"/>
                </a:solidFill>
                <a:effectLst/>
                <a:latin typeface="+mn-lt"/>
                <a:ea typeface="+mn-ea"/>
                <a:cs typeface="+mn-cs"/>
              </a:rPr>
              <a:t> van Senioren welzijn organisatie</a:t>
            </a:r>
          </a:p>
          <a:p>
            <a:r>
              <a:rPr lang="nl-NL" dirty="0"/>
              <a:t>https://hugovandenbeld.nl/wp-content/uploads/2019/04/Signaleringskaart-eenzaamheid-Talmalectoraat.pdf</a:t>
            </a:r>
          </a:p>
          <a:p>
            <a:endParaRPr lang="nl-NL" dirty="0"/>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20</a:t>
            </a:fld>
            <a:endParaRPr lang="nl-NL"/>
          </a:p>
        </p:txBody>
      </p:sp>
    </p:spTree>
    <p:extLst>
      <p:ext uri="{BB962C8B-B14F-4D97-AF65-F5344CB8AC3E}">
        <p14:creationId xmlns:p14="http://schemas.microsoft.com/office/powerpoint/2010/main" val="41477322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Voer een casuïstiekbespreking in jouw wijkteam, waarbij een casus wordt besproken van iemand die mogelijk eenzaam is. Gebruik hierbij een van de signaleringskaarten als hulpmiddel. </a:t>
            </a:r>
          </a:p>
          <a:p>
            <a:r>
              <a:rPr lang="nl-NL" sz="1200" u="none" strike="noStrike" kern="1200" dirty="0">
                <a:solidFill>
                  <a:schemeClr val="tx1"/>
                </a:solidFill>
                <a:effectLst/>
                <a:latin typeface="+mn-lt"/>
                <a:ea typeface="+mn-ea"/>
                <a:cs typeface="+mn-cs"/>
              </a:rPr>
              <a:t>Ga met elkaar na welke signalen je ziet die mogelijk kunnen wijzen op eenzaamheid.</a:t>
            </a:r>
          </a:p>
          <a:p>
            <a:pPr lvl="0" fontAlgn="base"/>
            <a:r>
              <a:rPr lang="nl-NL" sz="1200" u="none" strike="noStrike" kern="1200" dirty="0">
                <a:solidFill>
                  <a:schemeClr val="tx1"/>
                </a:solidFill>
                <a:effectLst/>
                <a:latin typeface="+mn-lt"/>
                <a:ea typeface="+mn-ea"/>
                <a:cs typeface="+mn-cs"/>
              </a:rPr>
              <a:t>Bespreek met elkaar welke vragen je zou kunnen stellen om na te gaan of er inderdaad sprake is van eenzaamheid.</a:t>
            </a:r>
          </a:p>
          <a:p>
            <a:pPr lvl="0" fontAlgn="base"/>
            <a:r>
              <a:rPr lang="nl-NL" sz="1200" u="none" strike="noStrike" kern="1200" dirty="0">
                <a:solidFill>
                  <a:schemeClr val="tx1"/>
                </a:solidFill>
                <a:effectLst/>
                <a:latin typeface="+mn-lt"/>
                <a:ea typeface="+mn-ea"/>
                <a:cs typeface="+mn-cs"/>
              </a:rPr>
              <a:t>Spreek af wie van jouw wijkteam in gesprek gaat met de cliënt (welke collega heeft een goede ingang bij deze cliënt?).</a:t>
            </a:r>
          </a:p>
          <a:p>
            <a:r>
              <a:rPr lang="nl-NL" sz="1200" kern="1200" dirty="0">
                <a:solidFill>
                  <a:schemeClr val="tx1"/>
                </a:solidFill>
                <a:effectLst/>
                <a:latin typeface="+mn-lt"/>
                <a:ea typeface="+mn-ea"/>
                <a:cs typeface="+mn-cs"/>
              </a:rPr>
              <a:t> </a:t>
            </a:r>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21</a:t>
            </a:fld>
            <a:endParaRPr lang="nl-NL"/>
          </a:p>
        </p:txBody>
      </p:sp>
    </p:spTree>
    <p:extLst>
      <p:ext uri="{BB962C8B-B14F-4D97-AF65-F5344CB8AC3E}">
        <p14:creationId xmlns:p14="http://schemas.microsoft.com/office/powerpoint/2010/main" val="40673866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lvl="0" indent="0" fontAlgn="base">
              <a:buNone/>
            </a:pPr>
            <a:r>
              <a:rPr lang="nl-NL" dirty="0"/>
              <a:t>Bij evaluatie:</a:t>
            </a:r>
          </a:p>
          <a:p>
            <a:pPr marL="0" lvl="0" indent="0" fontAlgn="base">
              <a:buNone/>
            </a:pPr>
            <a:r>
              <a:rPr lang="nl-NL" dirty="0"/>
              <a:t>Onderwerpen/onderdelen (inhoud)</a:t>
            </a:r>
          </a:p>
          <a:p>
            <a:pPr marL="0" lvl="0" indent="0" fontAlgn="base">
              <a:buNone/>
            </a:pPr>
            <a:r>
              <a:rPr lang="nl-NL" dirty="0"/>
              <a:t>Tijd per onderwerp</a:t>
            </a:r>
          </a:p>
          <a:p>
            <a:pPr marL="0" lvl="0" indent="0" fontAlgn="base">
              <a:buNone/>
            </a:pPr>
            <a:r>
              <a:rPr lang="nl-NL" dirty="0"/>
              <a:t>Werkvormen</a:t>
            </a:r>
          </a:p>
          <a:p>
            <a:pPr marL="0" lvl="0" indent="0" fontAlgn="base">
              <a:buNone/>
            </a:pPr>
            <a:r>
              <a:rPr lang="nl-NL" dirty="0"/>
              <a:t>Interactieve karakter</a:t>
            </a:r>
          </a:p>
          <a:p>
            <a:pPr marL="0" lvl="0" indent="0" fontAlgn="base">
              <a:buNone/>
            </a:pPr>
            <a:r>
              <a:rPr lang="nl-NL" dirty="0"/>
              <a:t>Mogelijkheden voor oefenen</a:t>
            </a:r>
          </a:p>
          <a:p>
            <a:pPr marL="0" lvl="0" indent="0" fontAlgn="base">
              <a:buNone/>
            </a:pPr>
            <a:r>
              <a:rPr lang="nl-NL" dirty="0"/>
              <a:t>Aansluiting bij de praktijk</a:t>
            </a:r>
          </a:p>
          <a:p>
            <a:pPr marL="0" lvl="0" indent="0" fontAlgn="base">
              <a:buNone/>
            </a:pPr>
            <a:r>
              <a:rPr lang="nl-NL" dirty="0"/>
              <a:t>Aansluiting op behoefte</a:t>
            </a:r>
          </a:p>
          <a:p>
            <a:endParaRPr lang="nl-NL" dirty="0"/>
          </a:p>
          <a:p>
            <a:r>
              <a:rPr lang="nl-NL" dirty="0"/>
              <a:t>https://www.vilans.nl/docs/producten/GedichtKijknogeensgoed.pdf</a:t>
            </a:r>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22</a:t>
            </a:fld>
            <a:endParaRPr lang="nl-NL"/>
          </a:p>
        </p:txBody>
      </p:sp>
    </p:spTree>
    <p:extLst>
      <p:ext uri="{BB962C8B-B14F-4D97-AF65-F5344CB8AC3E}">
        <p14:creationId xmlns:p14="http://schemas.microsoft.com/office/powerpoint/2010/main" val="566846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a:solidFill>
                  <a:schemeClr val="tx1"/>
                </a:solidFill>
                <a:effectLst/>
                <a:latin typeface="+mn-lt"/>
                <a:ea typeface="+mn-ea"/>
                <a:cs typeface="+mn-cs"/>
              </a:rPr>
              <a:t>Met ‘over de streep’ kan zicht gekregen worden op waarden/ vooroordelen rond eenzaamheid. </a:t>
            </a:r>
            <a:endParaRPr lang="nl-NL" sz="1200" kern="1200" dirty="0">
              <a:solidFill>
                <a:schemeClr val="tx1"/>
              </a:solidFill>
              <a:effectLst/>
              <a:latin typeface="+mn-lt"/>
              <a:ea typeface="+mn-ea"/>
              <a:cs typeface="+mn-cs"/>
            </a:endParaRPr>
          </a:p>
          <a:p>
            <a:r>
              <a:rPr lang="nl-NL" sz="1200" b="1" kern="1200" dirty="0">
                <a:solidFill>
                  <a:schemeClr val="tx1"/>
                </a:solidFill>
                <a:effectLst/>
                <a:latin typeface="+mn-lt"/>
                <a:ea typeface="+mn-ea"/>
                <a:cs typeface="+mn-cs"/>
              </a:rPr>
              <a:t>Spelvoorbereiding  </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Zet alle tafels en stoelen aan de kant zodat er voldoende loopruimte ontstaat. Zet vervolgens met tape of met krijt een lijn op de grond. Als je met een grote groep bent, kan je er een vierkant van maken. Zorg dat iedereen voldoende ruimte heeft om gemakkelijk over de streep te stappen. Als je je langs anderen moet worstelen om over de streep te geraken, vergroot dit de drempel. </a:t>
            </a:r>
          </a:p>
          <a:p>
            <a:r>
              <a:rPr lang="nl-NL" sz="1200" b="1" kern="1200" dirty="0">
                <a:solidFill>
                  <a:schemeClr val="tx1"/>
                </a:solidFill>
                <a:effectLst/>
                <a:latin typeface="+mn-lt"/>
                <a:ea typeface="+mn-ea"/>
                <a:cs typeface="+mn-cs"/>
              </a:rPr>
              <a:t>Speluitleg </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De leden en de trainer staan allemaal aan dezelfde kant op ongeveer een meter afstand van de lijn. De trainer stelt de vragen. Als de gestelde vraag op de deelnemer  van toepassing is, loopt hij of zij over de streep. De anderen tonen dat ze respect hebben voor de personen die over de streep gaan. Dat doen ze bijvoorbeeld door een duim of een hand in de lucht te steken. Daarna gaat iedereen weer aan dezelfde kant bij elkaar staan.  </a:t>
            </a:r>
          </a:p>
          <a:p>
            <a:r>
              <a:rPr lang="nl-NL" sz="1200" kern="1200" dirty="0">
                <a:solidFill>
                  <a:schemeClr val="tx1"/>
                </a:solidFill>
                <a:effectLst/>
                <a:latin typeface="+mn-lt"/>
                <a:ea typeface="+mn-ea"/>
                <a:cs typeface="+mn-cs"/>
              </a:rPr>
              <a:t>Maak enkele afspraken met elkaar die ervoor zorgen dat het spel vlot en aangenaam verloopt voor iedereen. Zo mag er bijvoorbeeld niet gepraat worden tijdens de vraag, volgt iedereen zijn of haar eigen gevoel bij het beantwoorden van de vragen, lacht niemand iemand anders uit, als iemand niet wil antwoorden is dat oké en alles wat tijdens dit spel gebeurt, blijft ook onder de deelnemers.  </a:t>
            </a:r>
          </a:p>
          <a:p>
            <a:r>
              <a:rPr lang="nl-NL" sz="1200" b="1" kern="1200" dirty="0">
                <a:solidFill>
                  <a:schemeClr val="tx1"/>
                </a:solidFill>
                <a:effectLst/>
                <a:latin typeface="+mn-lt"/>
                <a:ea typeface="+mn-ea"/>
                <a:cs typeface="+mn-cs"/>
              </a:rPr>
              <a:t>Verloop van het spel </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De trainer neemt een open houding aan en neemt zelf ook deel aan het spel. Zo wordt de afstand tot de deelnemers verkleind en is de drempel lager om zelf ook over de streep te stappen. Tijdens de werkvorm ‘over de streep’ is het van belang dat de oefening in stilte wordt uitgevoerd. Dit om te voorkomen dat de deelnemer die over de streep loopt het idee krijgt dat er over hem gepraat wordt. Daarnaast is het ook belangrijk om in het begin mee te geven dat niemand verplicht is om over de streep te stappen. Is de stelling op jou van toepassing, maar voel je je er niet goed bij om dit te uiten in de groep, dan blijf je ook gewoon staan.  Elke vraag begint met:  ‘Loop over de streep als…’. </a:t>
            </a:r>
          </a:p>
          <a:p>
            <a:r>
              <a:rPr lang="nl-NL" sz="1200" b="1" kern="1200" dirty="0">
                <a:solidFill>
                  <a:schemeClr val="tx1"/>
                </a:solidFill>
                <a:effectLst/>
                <a:latin typeface="+mn-lt"/>
                <a:ea typeface="+mn-ea"/>
                <a:cs typeface="+mn-cs"/>
              </a:rPr>
              <a:t>Nabespreking </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Enkele vragen die je in de nabespreking kunt gebruiken zijn:  </a:t>
            </a:r>
          </a:p>
          <a:p>
            <a:pPr lvl="0"/>
            <a:r>
              <a:rPr lang="nl-NL" sz="1200" kern="1200" dirty="0">
                <a:solidFill>
                  <a:schemeClr val="tx1"/>
                </a:solidFill>
                <a:effectLst/>
                <a:latin typeface="+mn-lt"/>
                <a:ea typeface="+mn-ea"/>
                <a:cs typeface="+mn-cs"/>
              </a:rPr>
              <a:t>Wat is je opgevallen?  </a:t>
            </a:r>
          </a:p>
          <a:p>
            <a:pPr lvl="0"/>
            <a:r>
              <a:rPr lang="nl-NL" sz="1200" kern="1200" dirty="0">
                <a:solidFill>
                  <a:schemeClr val="tx1"/>
                </a:solidFill>
                <a:effectLst/>
                <a:latin typeface="+mn-lt"/>
                <a:ea typeface="+mn-ea"/>
                <a:cs typeface="+mn-cs"/>
              </a:rPr>
              <a:t>Waar ben je verbaasd over?  </a:t>
            </a:r>
          </a:p>
          <a:p>
            <a:pPr lvl="0"/>
            <a:r>
              <a:rPr lang="nl-NL" sz="1200" kern="1200" dirty="0">
                <a:solidFill>
                  <a:schemeClr val="tx1"/>
                </a:solidFill>
                <a:effectLst/>
                <a:latin typeface="+mn-lt"/>
                <a:ea typeface="+mn-ea"/>
                <a:cs typeface="+mn-cs"/>
              </a:rPr>
              <a:t>Hoe voelt het als je tot de minderheid behoort?  </a:t>
            </a:r>
          </a:p>
          <a:p>
            <a:pPr lvl="0"/>
            <a:r>
              <a:rPr lang="nl-NL" sz="1200" kern="1200" dirty="0">
                <a:solidFill>
                  <a:schemeClr val="tx1"/>
                </a:solidFill>
                <a:effectLst/>
                <a:latin typeface="+mn-lt"/>
                <a:ea typeface="+mn-ea"/>
                <a:cs typeface="+mn-cs"/>
              </a:rPr>
              <a:t>Wil je er nog iets meer over vertellen? </a:t>
            </a:r>
          </a:p>
          <a:p>
            <a:r>
              <a:rPr lang="nl-NL" sz="1200" b="1" kern="1200" dirty="0">
                <a:solidFill>
                  <a:schemeClr val="tx1"/>
                </a:solidFill>
                <a:effectLst/>
                <a:latin typeface="+mn-lt"/>
                <a:ea typeface="+mn-ea"/>
                <a:cs typeface="+mn-cs"/>
              </a:rPr>
              <a:t>Vragen </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Loop over de streep … </a:t>
            </a:r>
          </a:p>
          <a:p>
            <a:pPr lvl="0"/>
            <a:r>
              <a:rPr lang="nl-NL" sz="1200" kern="1200" dirty="0">
                <a:solidFill>
                  <a:schemeClr val="tx1"/>
                </a:solidFill>
                <a:effectLst/>
                <a:latin typeface="+mn-lt"/>
                <a:ea typeface="+mn-ea"/>
                <a:cs typeface="+mn-cs"/>
              </a:rPr>
              <a:t>Als je met het OV hier naar toe bent gekomen…</a:t>
            </a:r>
          </a:p>
          <a:p>
            <a:pPr lvl="0"/>
            <a:r>
              <a:rPr lang="nl-NL" sz="1200" kern="1200" dirty="0">
                <a:solidFill>
                  <a:schemeClr val="tx1"/>
                </a:solidFill>
                <a:effectLst/>
                <a:latin typeface="+mn-lt"/>
                <a:ea typeface="+mn-ea"/>
                <a:cs typeface="+mn-cs"/>
              </a:rPr>
              <a:t>Als je het leuk vindt om nieuwe mensen te leren kennen... </a:t>
            </a:r>
          </a:p>
          <a:p>
            <a:pPr lvl="0"/>
            <a:r>
              <a:rPr lang="nl-NL" sz="1200" kern="1200" dirty="0">
                <a:solidFill>
                  <a:schemeClr val="tx1"/>
                </a:solidFill>
                <a:effectLst/>
                <a:latin typeface="+mn-lt"/>
                <a:ea typeface="+mn-ea"/>
                <a:cs typeface="+mn-cs"/>
              </a:rPr>
              <a:t>Als je vindt dat eenzaamheid iets is voor alleen oudere mensen</a:t>
            </a:r>
          </a:p>
          <a:p>
            <a:pPr lvl="0"/>
            <a:r>
              <a:rPr lang="nl-NL" sz="1200" kern="1200" dirty="0">
                <a:solidFill>
                  <a:schemeClr val="tx1"/>
                </a:solidFill>
                <a:effectLst/>
                <a:latin typeface="+mn-lt"/>
                <a:ea typeface="+mn-ea"/>
                <a:cs typeface="+mn-cs"/>
              </a:rPr>
              <a:t>Wanneer je de casus over eenzaamheid gemaakt hebt….</a:t>
            </a:r>
          </a:p>
          <a:p>
            <a:pPr lvl="0"/>
            <a:r>
              <a:rPr lang="nl-NL" sz="1200" kern="1200" dirty="0">
                <a:solidFill>
                  <a:schemeClr val="tx1"/>
                </a:solidFill>
                <a:effectLst/>
                <a:latin typeface="+mn-lt"/>
                <a:ea typeface="+mn-ea"/>
                <a:cs typeface="+mn-cs"/>
              </a:rPr>
              <a:t>Als je vindt dat eenzaamheid bij het leven hoort…</a:t>
            </a:r>
          </a:p>
          <a:p>
            <a:pPr lvl="0"/>
            <a:r>
              <a:rPr lang="nl-NL" sz="1200" kern="1200" dirty="0">
                <a:solidFill>
                  <a:schemeClr val="tx1"/>
                </a:solidFill>
                <a:effectLst/>
                <a:latin typeface="+mn-lt"/>
                <a:ea typeface="+mn-ea"/>
                <a:cs typeface="+mn-cs"/>
              </a:rPr>
              <a:t>Als je vindt dat je eenzaamheid alleen zelf kunt oplossen</a:t>
            </a:r>
          </a:p>
          <a:p>
            <a:pPr lvl="0"/>
            <a:r>
              <a:rPr lang="nl-NL" sz="1200" kern="1200" dirty="0">
                <a:solidFill>
                  <a:schemeClr val="tx1"/>
                </a:solidFill>
                <a:effectLst/>
                <a:latin typeface="+mn-lt"/>
                <a:ea typeface="+mn-ea"/>
                <a:cs typeface="+mn-cs"/>
              </a:rPr>
              <a:t>Als je denkt dat wanneer je genoeg sociale contacten hebt, je niet eenzaam hoeft te zijn</a:t>
            </a:r>
          </a:p>
          <a:p>
            <a:pPr lvl="0"/>
            <a:r>
              <a:rPr lang="nl-NL" sz="1200" kern="1200" dirty="0">
                <a:solidFill>
                  <a:schemeClr val="tx1"/>
                </a:solidFill>
                <a:effectLst/>
                <a:latin typeface="+mn-lt"/>
                <a:ea typeface="+mn-ea"/>
                <a:cs typeface="+mn-cs"/>
              </a:rPr>
              <a:t>Als je vindt dat alleen het hebben van goede </a:t>
            </a:r>
            <a:r>
              <a:rPr lang="nl-NL" sz="1200" kern="1200" dirty="0" err="1">
                <a:solidFill>
                  <a:schemeClr val="tx1"/>
                </a:solidFill>
                <a:effectLst/>
                <a:latin typeface="+mn-lt"/>
                <a:ea typeface="+mn-ea"/>
                <a:cs typeface="+mn-cs"/>
              </a:rPr>
              <a:t>vrieden</a:t>
            </a:r>
            <a:r>
              <a:rPr lang="nl-NL" sz="1200" kern="1200" dirty="0">
                <a:solidFill>
                  <a:schemeClr val="tx1"/>
                </a:solidFill>
                <a:effectLst/>
                <a:latin typeface="+mn-lt"/>
                <a:ea typeface="+mn-ea"/>
                <a:cs typeface="+mn-cs"/>
              </a:rPr>
              <a:t> of een partner beschermt tegen eenzaamheid</a:t>
            </a:r>
          </a:p>
          <a:p>
            <a:pPr lvl="0"/>
            <a:r>
              <a:rPr lang="nl-NL" sz="1200" kern="1200" dirty="0">
                <a:solidFill>
                  <a:schemeClr val="tx1"/>
                </a:solidFill>
                <a:effectLst/>
                <a:latin typeface="+mn-lt"/>
                <a:ea typeface="+mn-ea"/>
                <a:cs typeface="+mn-cs"/>
              </a:rPr>
              <a:t>Als je het spannend vindt om nieuwe mensen te leren kennen…. </a:t>
            </a:r>
          </a:p>
          <a:p>
            <a:pPr lvl="0"/>
            <a:r>
              <a:rPr lang="nl-NL" sz="1200" kern="1200" dirty="0">
                <a:solidFill>
                  <a:schemeClr val="tx1"/>
                </a:solidFill>
                <a:effectLst/>
                <a:latin typeface="+mn-lt"/>
                <a:ea typeface="+mn-ea"/>
                <a:cs typeface="+mn-cs"/>
              </a:rPr>
              <a:t>Als je vindt dat eenzaamheid iets is waar je niet mee te koop moet lopen</a:t>
            </a:r>
          </a:p>
          <a:p>
            <a:pPr lvl="0"/>
            <a:r>
              <a:rPr lang="nl-NL" sz="1200" kern="1200" dirty="0">
                <a:solidFill>
                  <a:schemeClr val="tx1"/>
                </a:solidFill>
                <a:effectLst/>
                <a:latin typeface="+mn-lt"/>
                <a:ea typeface="+mn-ea"/>
                <a:cs typeface="+mn-cs"/>
              </a:rPr>
              <a:t>Als je denkt dat mensen met opgroeiende kinderen en een baan doorgaans niet eenzaam zijn….</a:t>
            </a:r>
          </a:p>
          <a:p>
            <a:pPr lvl="0"/>
            <a:r>
              <a:rPr lang="nl-NL" sz="1200" kern="1200" dirty="0">
                <a:solidFill>
                  <a:schemeClr val="tx1"/>
                </a:solidFill>
                <a:effectLst/>
                <a:latin typeface="+mn-lt"/>
                <a:ea typeface="+mn-ea"/>
                <a:cs typeface="+mn-cs"/>
              </a:rPr>
              <a:t>Als je denkt dat het aanbieden van activiteiten iemand uit zijn eenzaamheid kan halen….</a:t>
            </a:r>
          </a:p>
          <a:p>
            <a:endParaRPr lang="nl-NL" dirty="0"/>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3</a:t>
            </a:fld>
            <a:endParaRPr lang="nl-NL"/>
          </a:p>
        </p:txBody>
      </p:sp>
    </p:spTree>
    <p:extLst>
      <p:ext uri="{BB962C8B-B14F-4D97-AF65-F5344CB8AC3E}">
        <p14:creationId xmlns:p14="http://schemas.microsoft.com/office/powerpoint/2010/main" val="2128182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4</a:t>
            </a:fld>
            <a:endParaRPr lang="nl-NL"/>
          </a:p>
        </p:txBody>
      </p:sp>
    </p:spTree>
    <p:extLst>
      <p:ext uri="{BB962C8B-B14F-4D97-AF65-F5344CB8AC3E}">
        <p14:creationId xmlns:p14="http://schemas.microsoft.com/office/powerpoint/2010/main" val="2377879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Start: een persoonlijke kennismaking, waarbij je in duo’s reflecteert op je eigen houding ten opzichte van eenzaamheid. Wissel uit over een persoonlijke ervaring met eenzaamheid. Het gaat hier om jouw eigen eenzaamheid en niet die van iemand die je kent. Dit hoeft niet groots te zijn. Het kan ook een situatie of voorval zijn. Je hoeft dit niet te delen met de rest van de groep. </a:t>
            </a:r>
          </a:p>
          <a:p>
            <a:r>
              <a:rPr lang="nl-NL" dirty="0"/>
              <a:t>Ervaringen met de oefening worden plenair besproken.</a:t>
            </a:r>
          </a:p>
          <a:p>
            <a:endParaRPr lang="nl-NL" dirty="0"/>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5</a:t>
            </a:fld>
            <a:endParaRPr lang="nl-NL"/>
          </a:p>
        </p:txBody>
      </p:sp>
    </p:spTree>
    <p:extLst>
      <p:ext uri="{BB962C8B-B14F-4D97-AF65-F5344CB8AC3E}">
        <p14:creationId xmlns:p14="http://schemas.microsoft.com/office/powerpoint/2010/main" val="723920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Vraag eerst aan deelnemers of zij een idee hebben hoe vaak eenzaamheid voorkomt</a:t>
            </a:r>
          </a:p>
        </p:txBody>
      </p:sp>
      <p:sp>
        <p:nvSpPr>
          <p:cNvPr id="4" name="Tijdelijke aanduiding voor dianummer 3"/>
          <p:cNvSpPr>
            <a:spLocks noGrp="1"/>
          </p:cNvSpPr>
          <p:nvPr>
            <p:ph type="sldNum" sz="quarter" idx="5"/>
          </p:nvPr>
        </p:nvSpPr>
        <p:spPr/>
        <p:txBody>
          <a:bodyPr/>
          <a:lstStyle/>
          <a:p>
            <a:fld id="{5D47A7F2-F49D-4BE8-9610-F7CAB6E497A9}" type="slidenum">
              <a:rPr lang="nl-NL" smtClean="0"/>
              <a:t>6</a:t>
            </a:fld>
            <a:endParaRPr lang="nl-NL"/>
          </a:p>
        </p:txBody>
      </p:sp>
    </p:spTree>
    <p:extLst>
      <p:ext uri="{BB962C8B-B14F-4D97-AF65-F5344CB8AC3E}">
        <p14:creationId xmlns:p14="http://schemas.microsoft.com/office/powerpoint/2010/main" val="3917696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jdelijke aanduiding voor dia-afbeelding 1">
            <a:extLst>
              <a:ext uri="{FF2B5EF4-FFF2-40B4-BE49-F238E27FC236}">
                <a16:creationId xmlns:a16="http://schemas.microsoft.com/office/drawing/2014/main" id="{74F1463B-85E3-45C9-9A6C-84F59567060F}"/>
              </a:ext>
            </a:extLst>
          </p:cNvPr>
          <p:cNvSpPr>
            <a:spLocks noGrp="1" noRot="1" noChangeAspect="1" noChangeArrowheads="1" noTextEdit="1"/>
          </p:cNvSpPr>
          <p:nvPr>
            <p:ph type="sldImg"/>
          </p:nvPr>
        </p:nvSpPr>
        <p:spPr>
          <a:ln/>
        </p:spPr>
      </p:sp>
      <p:sp>
        <p:nvSpPr>
          <p:cNvPr id="20483" name="Tijdelijke aanduiding voor notities 2">
            <a:extLst>
              <a:ext uri="{FF2B5EF4-FFF2-40B4-BE49-F238E27FC236}">
                <a16:creationId xmlns:a16="http://schemas.microsoft.com/office/drawing/2014/main" id="{0CF46C01-A1E7-46A2-87D4-E398816D1B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en-US">
              <a:latin typeface="Arial" panose="020B0604020202020204" pitchFamily="34" charset="0"/>
              <a:cs typeface="Arial" panose="020B0604020202020204" pitchFamily="34" charset="0"/>
            </a:endParaRPr>
          </a:p>
        </p:txBody>
      </p:sp>
      <p:sp>
        <p:nvSpPr>
          <p:cNvPr id="20484" name="Tijdelijke aanduiding voor dianummer 3">
            <a:extLst>
              <a:ext uri="{FF2B5EF4-FFF2-40B4-BE49-F238E27FC236}">
                <a16:creationId xmlns:a16="http://schemas.microsoft.com/office/drawing/2014/main" id="{0B74C7CE-EC04-44BF-BEF8-39C5A916BC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b="1">
                <a:solidFill>
                  <a:schemeClr val="tx1"/>
                </a:solidFill>
                <a:latin typeface="Arial" panose="020B0604020202020204" pitchFamily="34" charset="0"/>
                <a:cs typeface="Arial" panose="020B0604020202020204" pitchFamily="34" charset="0"/>
              </a:defRPr>
            </a:lvl1pPr>
            <a:lvl2pPr marL="742950" indent="-285750">
              <a:defRPr sz="2600" b="1">
                <a:solidFill>
                  <a:schemeClr val="tx1"/>
                </a:solidFill>
                <a:latin typeface="Arial" panose="020B0604020202020204" pitchFamily="34" charset="0"/>
                <a:cs typeface="Arial" panose="020B0604020202020204" pitchFamily="34" charset="0"/>
              </a:defRPr>
            </a:lvl2pPr>
            <a:lvl3pPr marL="1143000" indent="-228600">
              <a:defRPr sz="2600" b="1">
                <a:solidFill>
                  <a:schemeClr val="tx1"/>
                </a:solidFill>
                <a:latin typeface="Arial" panose="020B0604020202020204" pitchFamily="34" charset="0"/>
                <a:cs typeface="Arial" panose="020B0604020202020204" pitchFamily="34" charset="0"/>
              </a:defRPr>
            </a:lvl3pPr>
            <a:lvl4pPr marL="1600200" indent="-228600">
              <a:defRPr sz="2600" b="1">
                <a:solidFill>
                  <a:schemeClr val="tx1"/>
                </a:solidFill>
                <a:latin typeface="Arial" panose="020B0604020202020204" pitchFamily="34" charset="0"/>
                <a:cs typeface="Arial" panose="020B0604020202020204" pitchFamily="34" charset="0"/>
              </a:defRPr>
            </a:lvl4pPr>
            <a:lvl5pPr marL="2057400" indent="-228600">
              <a:defRPr sz="26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9pPr>
          </a:lstStyle>
          <a:p>
            <a:fld id="{7E390EE2-6171-458E-97CB-37596C34343B}" type="slidenum">
              <a:rPr lang="en-US" altLang="en-US" sz="1200" b="0" smtClean="0"/>
              <a:pPr/>
              <a:t>7</a:t>
            </a:fld>
            <a:endParaRPr lang="en-US" altLang="en-US" sz="1200"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dia-afbeelding 1">
            <a:extLst>
              <a:ext uri="{FF2B5EF4-FFF2-40B4-BE49-F238E27FC236}">
                <a16:creationId xmlns:a16="http://schemas.microsoft.com/office/drawing/2014/main" id="{DBC6072B-EBD1-4EFE-92AF-0F060472F8FC}"/>
              </a:ext>
            </a:extLst>
          </p:cNvPr>
          <p:cNvSpPr>
            <a:spLocks noGrp="1" noRot="1" noChangeAspect="1" noChangeArrowheads="1" noTextEdit="1"/>
          </p:cNvSpPr>
          <p:nvPr>
            <p:ph type="sldImg"/>
          </p:nvPr>
        </p:nvSpPr>
        <p:spPr>
          <a:ln/>
        </p:spPr>
      </p:sp>
      <p:sp>
        <p:nvSpPr>
          <p:cNvPr id="22531" name="Tijdelijke aanduiding voor notities 2">
            <a:extLst>
              <a:ext uri="{FF2B5EF4-FFF2-40B4-BE49-F238E27FC236}">
                <a16:creationId xmlns:a16="http://schemas.microsoft.com/office/drawing/2014/main" id="{90B89F96-4254-42C6-B05B-AEF92171711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en-US" dirty="0">
                <a:latin typeface="Arial" panose="020B0604020202020204" pitchFamily="34" charset="0"/>
                <a:cs typeface="Arial" panose="020B0604020202020204" pitchFamily="34" charset="0"/>
              </a:rPr>
              <a:t>Emotionele eenzaamheid zegt iets over de kwaliteit van het contact en sociale eenzaamheid iets over de kwantiteit. Existentiële eenzaamheid is een begrip uit de filosofie en zegt meer over mensen en hun relatie tot het leven. </a:t>
            </a:r>
          </a:p>
          <a:p>
            <a:endParaRPr lang="nl-NL" altLang="en-US" dirty="0">
              <a:latin typeface="Arial" panose="020B0604020202020204" pitchFamily="34" charset="0"/>
              <a:cs typeface="Arial" panose="020B0604020202020204" pitchFamily="34" charset="0"/>
            </a:endParaRPr>
          </a:p>
          <a:p>
            <a:r>
              <a:rPr lang="nl-NL" altLang="en-US" dirty="0">
                <a:latin typeface="Arial" panose="020B0604020202020204" pitchFamily="34" charset="0"/>
                <a:cs typeface="Arial" panose="020B0604020202020204" pitchFamily="34" charset="0"/>
              </a:rPr>
              <a:t>Deze vormen van eenzaamheid zijn goed om te leren kennen omdat we snel aannames doen als we eenzaamheid signaleren. Bijvoorbeeld wanneer iemand veel mensen kent. We denken dan misschien dat diegene geen eenzaamheid ervaart en maken het hierdoor misschien niet bespreekbaar. In dit geval kan het goed zijn dat diegene zijn/haar contacten als oppervlakkig ervaart en juist behoefte heeft aan een hechte, intieme band met iemand om persoonlijke dingen te kunnen bespreken of delen. Anderzijds kan het zijn dat iemand een klein netwerk heeft maar heel tevreden is hiermee en geen behoefte heeft aan het kennen van meer mensen.</a:t>
            </a:r>
          </a:p>
        </p:txBody>
      </p:sp>
      <p:sp>
        <p:nvSpPr>
          <p:cNvPr id="22532" name="Tijdelijke aanduiding voor dianummer 3">
            <a:extLst>
              <a:ext uri="{FF2B5EF4-FFF2-40B4-BE49-F238E27FC236}">
                <a16:creationId xmlns:a16="http://schemas.microsoft.com/office/drawing/2014/main" id="{0FCDF99F-9A6E-44D0-8A71-450FAF485D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b="1">
                <a:solidFill>
                  <a:schemeClr val="tx1"/>
                </a:solidFill>
                <a:latin typeface="Arial" panose="020B0604020202020204" pitchFamily="34" charset="0"/>
                <a:cs typeface="Arial" panose="020B0604020202020204" pitchFamily="34" charset="0"/>
              </a:defRPr>
            </a:lvl1pPr>
            <a:lvl2pPr marL="742950" indent="-285750">
              <a:defRPr sz="2600" b="1">
                <a:solidFill>
                  <a:schemeClr val="tx1"/>
                </a:solidFill>
                <a:latin typeface="Arial" panose="020B0604020202020204" pitchFamily="34" charset="0"/>
                <a:cs typeface="Arial" panose="020B0604020202020204" pitchFamily="34" charset="0"/>
              </a:defRPr>
            </a:lvl2pPr>
            <a:lvl3pPr marL="1143000" indent="-228600">
              <a:defRPr sz="2600" b="1">
                <a:solidFill>
                  <a:schemeClr val="tx1"/>
                </a:solidFill>
                <a:latin typeface="Arial" panose="020B0604020202020204" pitchFamily="34" charset="0"/>
                <a:cs typeface="Arial" panose="020B0604020202020204" pitchFamily="34" charset="0"/>
              </a:defRPr>
            </a:lvl3pPr>
            <a:lvl4pPr marL="1600200" indent="-228600">
              <a:defRPr sz="2600" b="1">
                <a:solidFill>
                  <a:schemeClr val="tx1"/>
                </a:solidFill>
                <a:latin typeface="Arial" panose="020B0604020202020204" pitchFamily="34" charset="0"/>
                <a:cs typeface="Arial" panose="020B0604020202020204" pitchFamily="34" charset="0"/>
              </a:defRPr>
            </a:lvl4pPr>
            <a:lvl5pPr marL="2057400" indent="-228600">
              <a:defRPr sz="26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9pPr>
          </a:lstStyle>
          <a:p>
            <a:fld id="{5BEE74D6-DB0E-4DC8-A714-8D29F881B4DF}" type="slidenum">
              <a:rPr lang="en-US" altLang="en-US" sz="1200" b="0" smtClean="0"/>
              <a:pPr/>
              <a:t>8</a:t>
            </a:fld>
            <a:endParaRPr lang="en-US" altLang="en-US" sz="1200" b="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jdelijke aanduiding voor dia-afbeelding 1">
            <a:extLst>
              <a:ext uri="{FF2B5EF4-FFF2-40B4-BE49-F238E27FC236}">
                <a16:creationId xmlns:a16="http://schemas.microsoft.com/office/drawing/2014/main" id="{35CBD3C4-A43C-4855-86B6-3222B75213C7}"/>
              </a:ext>
            </a:extLst>
          </p:cNvPr>
          <p:cNvSpPr>
            <a:spLocks noGrp="1" noRot="1" noChangeAspect="1" noChangeArrowheads="1" noTextEdit="1"/>
          </p:cNvSpPr>
          <p:nvPr>
            <p:ph type="sldImg"/>
          </p:nvPr>
        </p:nvSpPr>
        <p:spPr>
          <a:ln/>
        </p:spPr>
      </p:sp>
      <p:sp>
        <p:nvSpPr>
          <p:cNvPr id="3" name="Tijdelijke aanduiding voor notities 2">
            <a:extLst>
              <a:ext uri="{FF2B5EF4-FFF2-40B4-BE49-F238E27FC236}">
                <a16:creationId xmlns:a16="http://schemas.microsoft.com/office/drawing/2014/main" id="{FD9D44BA-66BE-4E3B-817D-8997C70A131E}"/>
              </a:ext>
            </a:extLst>
          </p:cNvPr>
          <p:cNvSpPr>
            <a:spLocks noGrp="1"/>
          </p:cNvSpPr>
          <p:nvPr>
            <p:ph type="body" idx="1"/>
          </p:nvPr>
        </p:nvSpPr>
        <p:spPr/>
        <p:txBody>
          <a:bodyPr/>
          <a:lstStyle/>
          <a:p>
            <a:pPr>
              <a:defRPr/>
            </a:pPr>
            <a:r>
              <a:rPr lang="nl-NL" dirty="0"/>
              <a:t>Wat is het vereenzamingsproces?</a:t>
            </a:r>
          </a:p>
          <a:p>
            <a:pPr>
              <a:defRPr/>
            </a:pPr>
            <a:r>
              <a:rPr lang="nl-NL" dirty="0"/>
              <a:t>Een negatieve vicieuze cirkel waarin eenzame individuen sociale situaties op een negatieve manier interpreteren en negatieve verwachtingen hebben, </a:t>
            </a:r>
          </a:p>
          <a:p>
            <a:pPr>
              <a:defRPr/>
            </a:pPr>
            <a:r>
              <a:rPr lang="nl-NL" dirty="0"/>
              <a:t>en zich vaker gedragen op manieren die de negatieve verwachtingen bevestigen en zich dus steeds verder terugtrekken.</a:t>
            </a:r>
          </a:p>
          <a:p>
            <a:pPr>
              <a:defRPr/>
            </a:pPr>
            <a:endParaRPr lang="nl-NL" dirty="0">
              <a:latin typeface="OpenSans"/>
            </a:endParaRPr>
          </a:p>
          <a:p>
            <a:pPr>
              <a:defRPr/>
            </a:pPr>
            <a:r>
              <a:rPr lang="nl-NL" dirty="0">
                <a:latin typeface="OpenSans"/>
              </a:rPr>
              <a:t>Volgens </a:t>
            </a:r>
            <a:r>
              <a:rPr lang="nl-NL" dirty="0" err="1">
                <a:latin typeface="OpenSans"/>
              </a:rPr>
              <a:t>Cacioppo</a:t>
            </a:r>
            <a:r>
              <a:rPr lang="nl-NL" dirty="0">
                <a:latin typeface="OpenSans"/>
              </a:rPr>
              <a:t> et al. (2014) is eenzaamheid geëvolueerd tot een signaal dat mensen erop wijst dat zij, voor hun eigen behoud, hun sociale relaties moeten verbeteren. Het bewustzijn dat je aan je sociale relaties moet werken, leidt er vervolgens toe dat mensen zich tijdelijk terugtrekken om hun sociale gedrag te evalueren en heroverwegen. Op het cognitieve vlak leidt het gevoel van eenzaamheid tegelijkertijd tot een verhoogde waakzaamheid voor sociale signalen waarop ingespeeld kan worden om nieuwe contacten aan te gaan of bestaande te verbeteren.</a:t>
            </a:r>
          </a:p>
          <a:p>
            <a:pPr>
              <a:defRPr/>
            </a:pPr>
            <a:endParaRPr lang="nl-NL" dirty="0">
              <a:latin typeface="OpenSans"/>
            </a:endParaRPr>
          </a:p>
          <a:p>
            <a:pPr>
              <a:defRPr/>
            </a:pPr>
            <a:r>
              <a:rPr lang="nl-NL" dirty="0">
                <a:latin typeface="OpenSans"/>
              </a:rPr>
              <a:t>Op het fysiologische vlak leidt het gevoel van eenzaamheid tot de aanmaak van cortisol (‘stresshormoon’) en adrenaline die de cognitieve waakzaamheid ondersteunen. Als dit proces goed verloopt, leidt dat ertoe dat mensen wederkerige en betekenisvolle relaties met anderen opbouwen en onderhouden. Als het mensen niet lukt om hun sociale relaties te verbeteren en zij vereenzamen, ontwikkelen zij zich vaak op een negatieve manier. Volgens de theorie van </a:t>
            </a:r>
            <a:r>
              <a:rPr lang="nl-NL" dirty="0" err="1">
                <a:latin typeface="OpenSans"/>
              </a:rPr>
              <a:t>Cacioppo</a:t>
            </a:r>
            <a:r>
              <a:rPr lang="nl-NL" dirty="0">
                <a:latin typeface="OpenSans"/>
              </a:rPr>
              <a:t> ontstaat er dan een negatieve spiraal van zelfregulering waarin de waakzaamheid voor sociale signalen omslaat in een overdreven oplettendheid voor sociale signalen. Sociale informatie wordt dan op een negatieve manier geïnterpreteerd: ‘mijn familieleden bellen me nauwelijks, ze vinden me een loser.’ Hierdoor trekken mensen zich verder terug en ontwikkelen meer negatieve gevoelens. Dit proces wordt nog eens versterkt door gevoelens van stress en slaapproblemen die beide het gevolg zijn van de langdurig verhoogde cortisolwaarden (</a:t>
            </a:r>
            <a:r>
              <a:rPr lang="nl-NL" dirty="0" err="1">
                <a:latin typeface="OpenSans"/>
              </a:rPr>
              <a:t>Cacioppo</a:t>
            </a:r>
            <a:r>
              <a:rPr lang="nl-NL" dirty="0">
                <a:latin typeface="OpenSans"/>
              </a:rPr>
              <a:t> &amp; </a:t>
            </a:r>
            <a:r>
              <a:rPr lang="nl-NL" dirty="0" err="1">
                <a:latin typeface="OpenSans"/>
              </a:rPr>
              <a:t>Cacioppo</a:t>
            </a:r>
            <a:r>
              <a:rPr lang="nl-NL" dirty="0">
                <a:latin typeface="OpenSans"/>
              </a:rPr>
              <a:t>, 2014).</a:t>
            </a:r>
          </a:p>
          <a:p>
            <a:pPr>
              <a:defRPr/>
            </a:pPr>
            <a:endParaRPr lang="nl-NL" dirty="0"/>
          </a:p>
          <a:p>
            <a:pPr>
              <a:defRPr/>
            </a:pPr>
            <a:r>
              <a:rPr lang="nl-NL" dirty="0"/>
              <a:t>Ook andere onderzoekers beschrijven vereenzamen als een neerwaartse spiraal waarin mensen terecht komen, zie de vier stappen hieronder (</a:t>
            </a:r>
            <a:r>
              <a:rPr lang="nl-NL" dirty="0" err="1"/>
              <a:t>Seeman</a:t>
            </a:r>
            <a:r>
              <a:rPr lang="nl-NL" dirty="0"/>
              <a:t>, 2000; </a:t>
            </a:r>
            <a:r>
              <a:rPr lang="nl-NL" dirty="0" err="1"/>
              <a:t>Steptoe</a:t>
            </a:r>
            <a:r>
              <a:rPr lang="nl-NL" dirty="0"/>
              <a:t>, </a:t>
            </a:r>
            <a:r>
              <a:rPr lang="nl-NL" dirty="0" err="1"/>
              <a:t>Shankar</a:t>
            </a:r>
            <a:r>
              <a:rPr lang="nl-NL" dirty="0"/>
              <a:t>, </a:t>
            </a:r>
            <a:r>
              <a:rPr lang="nl-NL" dirty="0" err="1"/>
              <a:t>Demakakos</a:t>
            </a:r>
            <a:r>
              <a:rPr lang="nl-NL" dirty="0"/>
              <a:t> &amp; </a:t>
            </a:r>
            <a:r>
              <a:rPr lang="nl-NL" dirty="0" err="1"/>
              <a:t>Wardle</a:t>
            </a:r>
            <a:r>
              <a:rPr lang="nl-NL" dirty="0"/>
              <a:t>, 2013; Machielse &amp; </a:t>
            </a:r>
            <a:r>
              <a:rPr lang="nl-NL" dirty="0" err="1"/>
              <a:t>Hortulanus</a:t>
            </a:r>
            <a:r>
              <a:rPr lang="nl-NL" dirty="0"/>
              <a:t>, 2011). Deze onderzoekers richten zich met name op hoe het gevoel van leegte en algemene ontevredenheid leidt tot ongezond gedrag. Wat vervolgens weer een daling van eigenwaarde en zelfvertrouwen tot gevolg heeft, wat leidt tot nog meer ontevredenheid met het leven. </a:t>
            </a:r>
          </a:p>
          <a:p>
            <a:pPr>
              <a:defRPr/>
            </a:pPr>
            <a:endParaRPr lang="nl-NL" dirty="0"/>
          </a:p>
          <a:p>
            <a:pPr marL="171450" indent="-171450">
              <a:buFont typeface="Arial" panose="020B0604020202020204" pitchFamily="34" charset="0"/>
              <a:buChar char="•"/>
              <a:defRPr/>
            </a:pPr>
            <a:r>
              <a:rPr lang="nl-NL" dirty="0"/>
              <a:t>Gevoel van eenzaamheid leidt tot een verminderd welbevinden: een gevoel van leegte en algemene ontevredenheid over het leven (</a:t>
            </a:r>
            <a:r>
              <a:rPr lang="nl-NL" dirty="0" err="1"/>
              <a:t>Uchino</a:t>
            </a:r>
            <a:r>
              <a:rPr lang="nl-NL" dirty="0"/>
              <a:t>, 2006).</a:t>
            </a:r>
          </a:p>
          <a:p>
            <a:pPr marL="171450" indent="-171450">
              <a:buFont typeface="Arial" panose="020B0604020202020204" pitchFamily="34" charset="0"/>
              <a:buChar char="•"/>
              <a:defRPr/>
            </a:pPr>
            <a:r>
              <a:rPr lang="nl-NL" dirty="0"/>
              <a:t>Mensen zoeken bevrediging op korte termijn om het gevoel van leegte en ontevredenheid op te heffen. Zij vervallen in ongezond gedrag zoals: veel eten, veel alcohol drinken, roken, veel kopen en weinig bewegen (</a:t>
            </a:r>
            <a:r>
              <a:rPr lang="nl-NL" dirty="0" err="1"/>
              <a:t>Seeman</a:t>
            </a:r>
            <a:r>
              <a:rPr lang="nl-NL" dirty="0"/>
              <a:t>, 2000; </a:t>
            </a:r>
            <a:r>
              <a:rPr lang="nl-NL" dirty="0" err="1"/>
              <a:t>Steptoe</a:t>
            </a:r>
            <a:r>
              <a:rPr lang="nl-NL" dirty="0"/>
              <a:t>, </a:t>
            </a:r>
            <a:r>
              <a:rPr lang="nl-NL" dirty="0" err="1"/>
              <a:t>Shankar</a:t>
            </a:r>
            <a:r>
              <a:rPr lang="nl-NL" dirty="0"/>
              <a:t>, </a:t>
            </a:r>
            <a:r>
              <a:rPr lang="nl-NL" dirty="0" err="1"/>
              <a:t>Demakakos</a:t>
            </a:r>
            <a:r>
              <a:rPr lang="nl-NL" dirty="0"/>
              <a:t> &amp; </a:t>
            </a:r>
            <a:r>
              <a:rPr lang="nl-NL" dirty="0" err="1"/>
              <a:t>Wardle</a:t>
            </a:r>
            <a:r>
              <a:rPr lang="nl-NL" dirty="0"/>
              <a:t>, 2013).</a:t>
            </a:r>
          </a:p>
          <a:p>
            <a:pPr marL="171450" indent="-171450">
              <a:buFont typeface="Arial" panose="020B0604020202020204" pitchFamily="34" charset="0"/>
              <a:buChar char="•"/>
              <a:defRPr/>
            </a:pPr>
            <a:r>
              <a:rPr lang="nl-NL" dirty="0"/>
              <a:t>Hierdoor kunnen problemen zich opstapelen: zelfverwaarlozing, slaapproblemen, gezondheidsklachten, overgewicht, verslaving en schulden (</a:t>
            </a:r>
            <a:r>
              <a:rPr lang="nl-NL" dirty="0" err="1"/>
              <a:t>Cacioppo</a:t>
            </a:r>
            <a:r>
              <a:rPr lang="nl-NL" dirty="0"/>
              <a:t> et al., 2002, Machielse, 2011; Machielse &amp; </a:t>
            </a:r>
            <a:r>
              <a:rPr lang="nl-NL" dirty="0" err="1"/>
              <a:t>Hortulanus</a:t>
            </a:r>
            <a:r>
              <a:rPr lang="nl-NL" dirty="0"/>
              <a:t>, 2011).</a:t>
            </a:r>
          </a:p>
          <a:p>
            <a:pPr marL="171450" indent="-171450">
              <a:buFont typeface="Arial" panose="020B0604020202020204" pitchFamily="34" charset="0"/>
              <a:buChar char="•"/>
              <a:defRPr/>
            </a:pPr>
            <a:r>
              <a:rPr lang="nl-NL" dirty="0"/>
              <a:t>En dat heeft weer een negatieve uitwerking op de eigenwaarde en zelfwaardering met een verdere daling van de algemene tevredenheid met het leven als gevolg (</a:t>
            </a:r>
            <a:r>
              <a:rPr lang="nl-NL" dirty="0" err="1"/>
              <a:t>Akerlind</a:t>
            </a:r>
            <a:r>
              <a:rPr lang="nl-NL" dirty="0"/>
              <a:t> &amp; </a:t>
            </a:r>
            <a:r>
              <a:rPr lang="nl-NL" dirty="0" err="1"/>
              <a:t>Hornquist</a:t>
            </a:r>
            <a:r>
              <a:rPr lang="nl-NL" dirty="0"/>
              <a:t>, 1992).</a:t>
            </a:r>
          </a:p>
          <a:p>
            <a:pPr>
              <a:defRPr/>
            </a:pPr>
            <a:endParaRPr lang="nl-NL" dirty="0"/>
          </a:p>
          <a:p>
            <a:pPr>
              <a:defRPr/>
            </a:pPr>
            <a:endParaRPr lang="nl-NL" dirty="0"/>
          </a:p>
          <a:p>
            <a:pPr>
              <a:defRPr/>
            </a:pPr>
            <a:endParaRPr lang="nl-NL" dirty="0"/>
          </a:p>
          <a:p>
            <a:pPr>
              <a:defRPr/>
            </a:pPr>
            <a:endParaRPr lang="nl-NL" dirty="0"/>
          </a:p>
          <a:p>
            <a:pPr>
              <a:defRPr/>
            </a:pPr>
            <a:endParaRPr lang="nl-NL" dirty="0"/>
          </a:p>
        </p:txBody>
      </p:sp>
      <p:sp>
        <p:nvSpPr>
          <p:cNvPr id="30724" name="Tijdelijke aanduiding voor dianummer 3">
            <a:extLst>
              <a:ext uri="{FF2B5EF4-FFF2-40B4-BE49-F238E27FC236}">
                <a16:creationId xmlns:a16="http://schemas.microsoft.com/office/drawing/2014/main" id="{1E768690-3666-41C5-A1C1-703D104EFB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b="1">
                <a:solidFill>
                  <a:schemeClr val="tx1"/>
                </a:solidFill>
                <a:latin typeface="Arial" panose="020B0604020202020204" pitchFamily="34" charset="0"/>
                <a:cs typeface="Arial" panose="020B0604020202020204" pitchFamily="34" charset="0"/>
              </a:defRPr>
            </a:lvl1pPr>
            <a:lvl2pPr marL="742950" indent="-285750">
              <a:defRPr sz="2600" b="1">
                <a:solidFill>
                  <a:schemeClr val="tx1"/>
                </a:solidFill>
                <a:latin typeface="Arial" panose="020B0604020202020204" pitchFamily="34" charset="0"/>
                <a:cs typeface="Arial" panose="020B0604020202020204" pitchFamily="34" charset="0"/>
              </a:defRPr>
            </a:lvl2pPr>
            <a:lvl3pPr marL="1143000" indent="-228600">
              <a:defRPr sz="2600" b="1">
                <a:solidFill>
                  <a:schemeClr val="tx1"/>
                </a:solidFill>
                <a:latin typeface="Arial" panose="020B0604020202020204" pitchFamily="34" charset="0"/>
                <a:cs typeface="Arial" panose="020B0604020202020204" pitchFamily="34" charset="0"/>
              </a:defRPr>
            </a:lvl3pPr>
            <a:lvl4pPr marL="1600200" indent="-228600">
              <a:defRPr sz="2600" b="1">
                <a:solidFill>
                  <a:schemeClr val="tx1"/>
                </a:solidFill>
                <a:latin typeface="Arial" panose="020B0604020202020204" pitchFamily="34" charset="0"/>
                <a:cs typeface="Arial" panose="020B0604020202020204" pitchFamily="34" charset="0"/>
              </a:defRPr>
            </a:lvl4pPr>
            <a:lvl5pPr marL="2057400" indent="-228600">
              <a:defRPr sz="26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600" b="1">
                <a:solidFill>
                  <a:schemeClr val="tx1"/>
                </a:solidFill>
                <a:latin typeface="Arial" panose="020B0604020202020204" pitchFamily="34" charset="0"/>
                <a:cs typeface="Arial" panose="020B0604020202020204" pitchFamily="34" charset="0"/>
              </a:defRPr>
            </a:lvl9pPr>
          </a:lstStyle>
          <a:p>
            <a:fld id="{C2406DDA-B568-421C-BBFF-B147FA958787}" type="slidenum">
              <a:rPr lang="en-US" altLang="en-US" sz="1200" b="0" smtClean="0">
                <a:solidFill>
                  <a:srgbClr val="000000"/>
                </a:solidFill>
              </a:rPr>
              <a:pPr/>
              <a:t>9</a:t>
            </a:fld>
            <a:endParaRPr lang="en-US" altLang="en-US" sz="1200" b="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pic>
        <p:nvPicPr>
          <p:cNvPr id="21" name="Afbeelding 4">
            <a:extLst>
              <a:ext uri="{FF2B5EF4-FFF2-40B4-BE49-F238E27FC236}">
                <a16:creationId xmlns:a16="http://schemas.microsoft.com/office/drawing/2014/main" id="{3E43DDCB-339E-4C3A-9E9E-C22943510D3B}"/>
              </a:ext>
            </a:extLst>
          </p:cNvPr>
          <p:cNvPicPr>
            <a:picLocks noChangeAspect="1"/>
          </p:cNvPicPr>
          <p:nvPr/>
        </p:nvPicPr>
        <p:blipFill>
          <a:blip r:embed="rId2"/>
          <a:stretch>
            <a:fillRect/>
          </a:stretch>
        </p:blipFill>
        <p:spPr>
          <a:xfrm>
            <a:off x="4043907" y="1624877"/>
            <a:ext cx="3997787" cy="2545109"/>
          </a:xfrm>
          <a:prstGeom prst="rect">
            <a:avLst/>
          </a:prstGeom>
        </p:spPr>
      </p:pic>
      <p:sp>
        <p:nvSpPr>
          <p:cNvPr id="29" name="Tijdelijke aanduiding voor tekst 28">
            <a:extLst>
              <a:ext uri="{FF2B5EF4-FFF2-40B4-BE49-F238E27FC236}">
                <a16:creationId xmlns:a16="http://schemas.microsoft.com/office/drawing/2014/main" id="{FDED8E11-341A-45D2-85B1-F7C4DB53232E}"/>
              </a:ext>
            </a:extLst>
          </p:cNvPr>
          <p:cNvSpPr>
            <a:spLocks noGrp="1"/>
          </p:cNvSpPr>
          <p:nvPr>
            <p:ph type="body" sz="quarter" idx="11" hasCustomPrompt="1"/>
          </p:nvPr>
        </p:nvSpPr>
        <p:spPr>
          <a:xfrm>
            <a:off x="669926" y="5095875"/>
            <a:ext cx="7839075" cy="1009650"/>
          </a:xfrm>
        </p:spPr>
        <p:txBody>
          <a:bodyPr>
            <a:normAutofit/>
          </a:bodyPr>
          <a:lstStyle>
            <a:lvl1pPr marL="0" indent="0">
              <a:buNone/>
              <a:defRPr lang="en-GB" sz="2475" b="0" i="0" u="none" strike="noStrike" cap="all" spc="0" baseline="0" dirty="0">
                <a:ln>
                  <a:noFill/>
                </a:ln>
                <a:solidFill>
                  <a:srgbClr val="000000"/>
                </a:solidFill>
                <a:uFillTx/>
                <a:latin typeface="Avenir Next Condensed Medium" panose="020B0606020202020204" pitchFamily="34" charset="0"/>
                <a:ea typeface="Avenir Next Condensed Medium" panose="020B0606020202020204" pitchFamily="34" charset="0"/>
                <a:cs typeface="Avenir Next Condensed Medium" panose="020B0606020202020204" pitchFamily="34" charset="0"/>
                <a:sym typeface="Avenir Next Condensed Medium"/>
              </a:defRPr>
            </a:lvl1pPr>
          </a:lstStyle>
          <a:p>
            <a:pPr lvl="0"/>
            <a:r>
              <a:rPr lang="nl-NL" dirty="0"/>
              <a:t>VOORBEELD VAN EEN ONDERTITEL</a:t>
            </a:r>
            <a:endParaRPr lang="en-GB" dirty="0"/>
          </a:p>
        </p:txBody>
      </p:sp>
      <p:sp>
        <p:nvSpPr>
          <p:cNvPr id="34" name="Tijdelijke aanduiding voor tekst 33">
            <a:extLst>
              <a:ext uri="{FF2B5EF4-FFF2-40B4-BE49-F238E27FC236}">
                <a16:creationId xmlns:a16="http://schemas.microsoft.com/office/drawing/2014/main" id="{D9C3A310-643B-4139-9F62-77D06674713C}"/>
              </a:ext>
            </a:extLst>
          </p:cNvPr>
          <p:cNvSpPr>
            <a:spLocks noGrp="1"/>
          </p:cNvSpPr>
          <p:nvPr>
            <p:ph type="body" sz="quarter" idx="12" hasCustomPrompt="1"/>
          </p:nvPr>
        </p:nvSpPr>
        <p:spPr>
          <a:xfrm>
            <a:off x="669925" y="1196299"/>
            <a:ext cx="7844102" cy="588915"/>
          </a:xfrm>
        </p:spPr>
        <p:txBody>
          <a:bodyPr anchor="b">
            <a:noAutofit/>
          </a:bodyPr>
          <a:lstStyle>
            <a:lvl1pPr marL="0" indent="0">
              <a:buNone/>
              <a:defRPr lang="nl-NL" sz="1846" b="0" kern="1200" cap="all" baseline="0" dirty="0" smtClean="0">
                <a:solidFill>
                  <a:schemeClr val="tx2"/>
                </a:solidFill>
                <a:latin typeface="Avenir Next Condensed Medium" panose="020B0606020202020204" pitchFamily="34" charset="0"/>
                <a:ea typeface="Avenir Next Condensed Medium" panose="020B0606020202020204" pitchFamily="34" charset="0"/>
                <a:cs typeface="Avenir Next Condensed Medium" panose="020B0606020202020204" pitchFamily="34" charset="0"/>
                <a:sym typeface="Avenir Next Condensed Demi Bold"/>
              </a:defRPr>
            </a:lvl1pPr>
          </a:lstStyle>
          <a:p>
            <a:pPr lvl="0"/>
            <a:r>
              <a:rPr lang="nl-NL" dirty="0"/>
              <a:t>NAAM OPLEIDING/FACULTEIT</a:t>
            </a:r>
          </a:p>
        </p:txBody>
      </p:sp>
      <p:sp>
        <p:nvSpPr>
          <p:cNvPr id="3" name="Tijdelijke aanduiding voor tekst 2">
            <a:extLst>
              <a:ext uri="{FF2B5EF4-FFF2-40B4-BE49-F238E27FC236}">
                <a16:creationId xmlns:a16="http://schemas.microsoft.com/office/drawing/2014/main" id="{D3983EC9-36B1-B744-A87D-1AA0BEB38BFB}"/>
              </a:ext>
            </a:extLst>
          </p:cNvPr>
          <p:cNvSpPr>
            <a:spLocks noGrp="1"/>
          </p:cNvSpPr>
          <p:nvPr>
            <p:ph type="body" sz="quarter" idx="13" hasCustomPrompt="1"/>
          </p:nvPr>
        </p:nvSpPr>
        <p:spPr>
          <a:xfrm>
            <a:off x="669925" y="2214000"/>
            <a:ext cx="7839075" cy="2808000"/>
          </a:xfrm>
        </p:spPr>
        <p:txBody>
          <a:bodyPr>
            <a:normAutofit/>
          </a:bodyPr>
          <a:lstStyle>
            <a:lvl1pPr marL="0" indent="0">
              <a:lnSpc>
                <a:spcPct val="80000"/>
              </a:lnSpc>
              <a:buNone/>
              <a:defRPr sz="6750" b="1" cap="all" baseline="0">
                <a:latin typeface="Avenir Next Condensed Medium" panose="020B0606020202020204" pitchFamily="34" charset="0"/>
              </a:defRPr>
            </a:lvl1pPr>
          </a:lstStyle>
          <a:p>
            <a:r>
              <a:rPr lang="nl-NL" dirty="0"/>
              <a:t>Titel van de presentatie_</a:t>
            </a:r>
          </a:p>
        </p:txBody>
      </p:sp>
    </p:spTree>
    <p:extLst>
      <p:ext uri="{BB962C8B-B14F-4D97-AF65-F5344CB8AC3E}">
        <p14:creationId xmlns:p14="http://schemas.microsoft.com/office/powerpoint/2010/main" val="358500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D13B7015-BB4D-A84E-84E4-520C33B85DF3}"/>
              </a:ext>
            </a:extLst>
          </p:cNvPr>
          <p:cNvSpPr>
            <a:spLocks noGrp="1"/>
          </p:cNvSpPr>
          <p:nvPr>
            <p:ph type="title" hasCustomPrompt="1"/>
          </p:nvPr>
        </p:nvSpPr>
        <p:spPr/>
        <p:txBody>
          <a:bodyPr anchor="b">
            <a:normAutofit/>
          </a:bodyPr>
          <a:lstStyle>
            <a:lvl1pPr>
              <a:defRPr sz="3200">
                <a:solidFill>
                  <a:schemeClr val="tx2"/>
                </a:solidFill>
              </a:defRPr>
            </a:lvl1pPr>
          </a:lstStyle>
          <a:p>
            <a:r>
              <a:rPr lang="nl-NL" dirty="0"/>
              <a:t>ONDERWERP / titel</a:t>
            </a:r>
          </a:p>
        </p:txBody>
      </p:sp>
      <p:sp>
        <p:nvSpPr>
          <p:cNvPr id="6" name="Tijdelijke aanduiding voor tekst 2"/>
          <p:cNvSpPr>
            <a:spLocks noGrp="1"/>
          </p:cNvSpPr>
          <p:nvPr>
            <p:ph type="body" sz="quarter" idx="11"/>
          </p:nvPr>
        </p:nvSpPr>
        <p:spPr>
          <a:xfrm>
            <a:off x="628650" y="1925638"/>
            <a:ext cx="7886700" cy="4248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4" name="Titel 6">
            <a:extLst>
              <a:ext uri="{FF2B5EF4-FFF2-40B4-BE49-F238E27FC236}">
                <a16:creationId xmlns:a16="http://schemas.microsoft.com/office/drawing/2014/main" id="{24158585-8C9B-2444-8413-2968F1CB97F5}"/>
              </a:ext>
            </a:extLst>
          </p:cNvPr>
          <p:cNvSpPr>
            <a:spLocks noGrp="1"/>
          </p:cNvSpPr>
          <p:nvPr>
            <p:ph type="title" hasCustomPrompt="1"/>
          </p:nvPr>
        </p:nvSpPr>
        <p:spPr>
          <a:xfrm>
            <a:off x="628650" y="365129"/>
            <a:ext cx="7886700" cy="1325563"/>
          </a:xfrm>
        </p:spPr>
        <p:txBody>
          <a:bodyPr anchor="b">
            <a:normAutofit/>
          </a:bodyPr>
          <a:lstStyle>
            <a:lvl1pPr>
              <a:defRPr sz="3200">
                <a:solidFill>
                  <a:schemeClr val="tx2"/>
                </a:solidFill>
              </a:defRPr>
            </a:lvl1pPr>
          </a:lstStyle>
          <a:p>
            <a:r>
              <a:rPr lang="nl-NL" dirty="0"/>
              <a:t>ONDERWERP / titel</a:t>
            </a:r>
          </a:p>
        </p:txBody>
      </p:sp>
      <p:sp>
        <p:nvSpPr>
          <p:cNvPr id="7" name="Tijdelijke aanduiding voor tekst 2"/>
          <p:cNvSpPr>
            <a:spLocks noGrp="1"/>
          </p:cNvSpPr>
          <p:nvPr>
            <p:ph type="body" sz="quarter" idx="11"/>
          </p:nvPr>
        </p:nvSpPr>
        <p:spPr>
          <a:xfrm>
            <a:off x="628650" y="1925638"/>
            <a:ext cx="3943350" cy="4248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4914902" y="1917701"/>
            <a:ext cx="3600450" cy="4259263"/>
          </a:xfrm>
        </p:spPr>
        <p:txBody>
          <a:bodyPr>
            <a:normAutofit/>
          </a:bodyPr>
          <a:lstStyle>
            <a:lvl1pPr marL="0" indent="0">
              <a:buNone/>
              <a:defRPr sz="1275">
                <a:latin typeface="Arial" panose="020B0604020202020204" pitchFamily="34" charset="0"/>
                <a:cs typeface="Arial" panose="020B0604020202020204" pitchFamily="34" charset="0"/>
              </a:defRPr>
            </a:lvl1pPr>
          </a:lstStyle>
          <a:p>
            <a:r>
              <a:rPr lang="nl-NL"/>
              <a:t>Klik op het pictogram als u een afbeelding wilt toevoegen</a:t>
            </a:r>
            <a:endParaRPr lang="en-GB" dirty="0"/>
          </a:p>
        </p:txBody>
      </p:sp>
      <p:sp>
        <p:nvSpPr>
          <p:cNvPr id="7" name="Titel 6">
            <a:extLst>
              <a:ext uri="{FF2B5EF4-FFF2-40B4-BE49-F238E27FC236}">
                <a16:creationId xmlns:a16="http://schemas.microsoft.com/office/drawing/2014/main" id="{70688633-6D41-064D-B005-BBA9338D0D94}"/>
              </a:ext>
            </a:extLst>
          </p:cNvPr>
          <p:cNvSpPr>
            <a:spLocks noGrp="1"/>
          </p:cNvSpPr>
          <p:nvPr>
            <p:ph type="title" hasCustomPrompt="1"/>
          </p:nvPr>
        </p:nvSpPr>
        <p:spPr>
          <a:xfrm>
            <a:off x="628650" y="365129"/>
            <a:ext cx="7886700" cy="1325563"/>
          </a:xfrm>
        </p:spPr>
        <p:txBody>
          <a:bodyPr anchor="b">
            <a:normAutofit/>
          </a:bodyPr>
          <a:lstStyle>
            <a:lvl1pPr>
              <a:defRPr sz="3200">
                <a:solidFill>
                  <a:schemeClr val="tx2"/>
                </a:solidFill>
              </a:defRPr>
            </a:lvl1pPr>
          </a:lstStyle>
          <a:p>
            <a:r>
              <a:rPr lang="nl-NL" dirty="0"/>
              <a:t>ONDERWERP / titel</a:t>
            </a:r>
          </a:p>
        </p:txBody>
      </p:sp>
      <p:sp>
        <p:nvSpPr>
          <p:cNvPr id="8" name="Tijdelijke aanduiding voor tekst 2"/>
          <p:cNvSpPr>
            <a:spLocks noGrp="1"/>
          </p:cNvSpPr>
          <p:nvPr>
            <p:ph type="body" sz="quarter" idx="12"/>
          </p:nvPr>
        </p:nvSpPr>
        <p:spPr>
          <a:xfrm>
            <a:off x="628650" y="1926000"/>
            <a:ext cx="3943350" cy="42480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4914900" y="1778434"/>
            <a:ext cx="3600450" cy="413103"/>
          </a:xfrm>
        </p:spPr>
        <p:txBody>
          <a:bodyPr anchor="ctr">
            <a:noAutofit/>
          </a:bodyPr>
          <a:lstStyle>
            <a:lvl1pPr marL="0" indent="0">
              <a:buNone/>
              <a:defRPr sz="2000" b="1" baseline="0"/>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628650" y="1778434"/>
            <a:ext cx="3600450" cy="413103"/>
          </a:xfrm>
        </p:spPr>
        <p:txBody>
          <a:bodyPr anchor="ctr">
            <a:noAutofit/>
          </a:bodyPr>
          <a:lstStyle>
            <a:lvl1pPr marL="0" indent="0">
              <a:buNone/>
              <a:defRPr sz="2000" b="1"/>
            </a:lvl1pPr>
          </a:lstStyle>
          <a:p>
            <a:pPr lvl="0"/>
            <a:r>
              <a:rPr lang="nl-NL" dirty="0"/>
              <a:t>Klik voor </a:t>
            </a:r>
            <a:r>
              <a:rPr lang="nl-NL" dirty="0" err="1"/>
              <a:t>subkop</a:t>
            </a:r>
            <a:endParaRPr lang="en-GB" dirty="0"/>
          </a:p>
        </p:txBody>
      </p:sp>
      <p:sp>
        <p:nvSpPr>
          <p:cNvPr id="8" name="Titel 6">
            <a:extLst>
              <a:ext uri="{FF2B5EF4-FFF2-40B4-BE49-F238E27FC236}">
                <a16:creationId xmlns:a16="http://schemas.microsoft.com/office/drawing/2014/main" id="{AB6897B6-1B30-8840-AEF5-653E3015C372}"/>
              </a:ext>
            </a:extLst>
          </p:cNvPr>
          <p:cNvSpPr>
            <a:spLocks noGrp="1"/>
          </p:cNvSpPr>
          <p:nvPr>
            <p:ph type="title" hasCustomPrompt="1"/>
          </p:nvPr>
        </p:nvSpPr>
        <p:spPr>
          <a:xfrm>
            <a:off x="628650" y="365129"/>
            <a:ext cx="7886700" cy="1325563"/>
          </a:xfrm>
        </p:spPr>
        <p:txBody>
          <a:bodyPr anchor="b">
            <a:normAutofit/>
          </a:bodyPr>
          <a:lstStyle>
            <a:lvl1pPr>
              <a:defRPr sz="3200">
                <a:solidFill>
                  <a:schemeClr val="tx2"/>
                </a:solidFill>
              </a:defRPr>
            </a:lvl1pPr>
          </a:lstStyle>
          <a:p>
            <a:r>
              <a:rPr lang="nl-NL" dirty="0"/>
              <a:t>ONDERWERP / titel</a:t>
            </a:r>
          </a:p>
        </p:txBody>
      </p:sp>
      <p:sp>
        <p:nvSpPr>
          <p:cNvPr id="3" name="Tijdelijke aanduiding voor tekst 2"/>
          <p:cNvSpPr>
            <a:spLocks noGrp="1"/>
          </p:cNvSpPr>
          <p:nvPr>
            <p:ph type="body" sz="quarter" idx="18"/>
          </p:nvPr>
        </p:nvSpPr>
        <p:spPr>
          <a:xfrm>
            <a:off x="628650" y="2286000"/>
            <a:ext cx="3600450" cy="390525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4914900" y="2286000"/>
            <a:ext cx="3600450" cy="390525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2362200" y="733425"/>
            <a:ext cx="44196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pic>
        <p:nvPicPr>
          <p:cNvPr id="14" name="Afbeelding 2">
            <a:extLst>
              <a:ext uri="{FF2B5EF4-FFF2-40B4-BE49-F238E27FC236}">
                <a16:creationId xmlns:a16="http://schemas.microsoft.com/office/drawing/2014/main" id="{FFDA8079-95BD-45E3-8313-ABF6A59ED207}"/>
              </a:ext>
            </a:extLst>
          </p:cNvPr>
          <p:cNvPicPr>
            <a:picLocks noChangeAspect="1"/>
          </p:cNvPicPr>
          <p:nvPr/>
        </p:nvPicPr>
        <p:blipFill>
          <a:blip r:embed="rId2"/>
          <a:stretch>
            <a:fillRect/>
          </a:stretch>
        </p:blipFill>
        <p:spPr>
          <a:xfrm>
            <a:off x="2730162" y="601590"/>
            <a:ext cx="355939" cy="297299"/>
          </a:xfrm>
          <a:prstGeom prst="rect">
            <a:avLst/>
          </a:prstGeom>
        </p:spPr>
      </p:pic>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2730162" y="5429601"/>
            <a:ext cx="3683000" cy="493713"/>
          </a:xfrm>
        </p:spPr>
        <p:txBody>
          <a:bodyPr anchor="b"/>
          <a:lstStyle>
            <a:lvl1pPr marL="0" indent="0">
              <a:spcBef>
                <a:spcPts val="0"/>
              </a:spcBef>
              <a:buNone/>
              <a:defRPr sz="1800" cap="all" baseline="0">
                <a:solidFill>
                  <a:schemeClr val="bg1"/>
                </a:solidFill>
              </a:defRPr>
            </a:lvl1pPr>
          </a:lstStyle>
          <a:p>
            <a:pPr lvl="0"/>
            <a:r>
              <a:rPr lang="nl-NL" dirty="0"/>
              <a:t>NAAM</a:t>
            </a:r>
            <a:endParaRPr lang="en-GB" dirty="0"/>
          </a:p>
        </p:txBody>
      </p:sp>
      <p:sp>
        <p:nvSpPr>
          <p:cNvPr id="3" name="Tijdelijke aanduiding voor tekst 2">
            <a:extLst>
              <a:ext uri="{FF2B5EF4-FFF2-40B4-BE49-F238E27FC236}">
                <a16:creationId xmlns:a16="http://schemas.microsoft.com/office/drawing/2014/main" id="{B0DA6865-FA7E-094E-A575-DAADE998A20B}"/>
              </a:ext>
            </a:extLst>
          </p:cNvPr>
          <p:cNvSpPr>
            <a:spLocks noGrp="1"/>
          </p:cNvSpPr>
          <p:nvPr>
            <p:ph type="body" sz="quarter" idx="12" hasCustomPrompt="1"/>
          </p:nvPr>
        </p:nvSpPr>
        <p:spPr>
          <a:xfrm>
            <a:off x="2730162" y="1628775"/>
            <a:ext cx="3683000" cy="3600450"/>
          </a:xfrm>
        </p:spPr>
        <p:txBody>
          <a:bodyPr>
            <a:normAutofit/>
          </a:bodyPr>
          <a:lstStyle>
            <a:lvl1pPr marL="0" indent="0">
              <a:spcBef>
                <a:spcPts val="0"/>
              </a:spcBef>
              <a:buNone/>
              <a:defRPr sz="2800" cap="all" baseline="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x">
  <p:cSld name="Titel, inhoud en tekst">
    <p:spTree>
      <p:nvGrpSpPr>
        <p:cNvPr id="1" name=""/>
        <p:cNvGrpSpPr/>
        <p:nvPr/>
      </p:nvGrpSpPr>
      <p:grpSpPr>
        <a:xfrm>
          <a:off x="0" y="0"/>
          <a:ext cx="0" cy="0"/>
          <a:chOff x="0" y="0"/>
          <a:chExt cx="0" cy="0"/>
        </a:xfrm>
      </p:grpSpPr>
      <p:sp>
        <p:nvSpPr>
          <p:cNvPr id="2" name="Titel 1"/>
          <p:cNvSpPr>
            <a:spLocks noGrp="1"/>
          </p:cNvSpPr>
          <p:nvPr>
            <p:ph type="title"/>
          </p:nvPr>
        </p:nvSpPr>
        <p:spPr>
          <a:xfrm>
            <a:off x="539750" y="212725"/>
            <a:ext cx="7234238" cy="360363"/>
          </a:xfrm>
        </p:spPr>
        <p:txBody>
          <a:bodyPr/>
          <a:lstStyle/>
          <a:p>
            <a:r>
              <a:rPr lang="nl-NL"/>
              <a:t>Klik om de stijl te bewerken</a:t>
            </a:r>
          </a:p>
        </p:txBody>
      </p:sp>
      <p:sp>
        <p:nvSpPr>
          <p:cNvPr id="3" name="Tijdelijke aanduiding voor inhoud 2"/>
          <p:cNvSpPr>
            <a:spLocks noGrp="1"/>
          </p:cNvSpPr>
          <p:nvPr>
            <p:ph sz="half" idx="1"/>
          </p:nvPr>
        </p:nvSpPr>
        <p:spPr>
          <a:xfrm>
            <a:off x="539750" y="1196975"/>
            <a:ext cx="4043363" cy="520065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735513" y="1196975"/>
            <a:ext cx="4044950" cy="520065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6">
            <a:extLst>
              <a:ext uri="{FF2B5EF4-FFF2-40B4-BE49-F238E27FC236}">
                <a16:creationId xmlns:a16="http://schemas.microsoft.com/office/drawing/2014/main" id="{5D8F4E5B-78C0-46DD-8453-BC9ED75A5086}"/>
              </a:ext>
            </a:extLst>
          </p:cNvPr>
          <p:cNvSpPr>
            <a:spLocks noGrp="1" noChangeArrowheads="1"/>
          </p:cNvSpPr>
          <p:nvPr>
            <p:ph type="sldNum" sz="quarter" idx="10"/>
          </p:nvPr>
        </p:nvSpPr>
        <p:spPr>
          <a:ln/>
        </p:spPr>
        <p:txBody>
          <a:bodyPr/>
          <a:lstStyle>
            <a:lvl1pPr>
              <a:defRPr/>
            </a:lvl1pPr>
          </a:lstStyle>
          <a:p>
            <a:pPr>
              <a:defRPr/>
            </a:pPr>
            <a:fld id="{6AA36787-9BE0-4F00-B69A-02EF21472FBD}" type="slidenum">
              <a:rPr lang="en-US" altLang="nl-NL"/>
              <a:pPr>
                <a:defRPr/>
              </a:pPr>
              <a:t>‹nr.›</a:t>
            </a:fld>
            <a:r>
              <a:rPr lang="en-US" altLang="nl-NL"/>
              <a:t> • @titel@</a:t>
            </a:r>
          </a:p>
        </p:txBody>
      </p:sp>
      <p:sp>
        <p:nvSpPr>
          <p:cNvPr id="6" name="Rectangle 8">
            <a:extLst>
              <a:ext uri="{FF2B5EF4-FFF2-40B4-BE49-F238E27FC236}">
                <a16:creationId xmlns:a16="http://schemas.microsoft.com/office/drawing/2014/main" id="{514DF0C3-2907-4C9C-8E6C-4E9245EF55A7}"/>
              </a:ext>
            </a:extLst>
          </p:cNvPr>
          <p:cNvSpPr>
            <a:spLocks noGrp="1" noChangeArrowheads="1"/>
          </p:cNvSpPr>
          <p:nvPr>
            <p:ph type="dt" sz="half" idx="11"/>
          </p:nvPr>
        </p:nvSpPr>
        <p:spPr>
          <a:ln/>
        </p:spPr>
        <p:txBody>
          <a:bodyPr/>
          <a:lstStyle>
            <a:lvl1pPr>
              <a:defRPr/>
            </a:lvl1pPr>
          </a:lstStyle>
          <a:p>
            <a:pPr>
              <a:defRPr/>
            </a:pPr>
            <a:fld id="{BD9D0482-C1F2-4AF6-B5DF-B51CA4B73F0A}" type="datetimeFigureOut">
              <a:rPr lang="en-US" altLang="nl-NL"/>
              <a:pPr>
                <a:defRPr/>
              </a:pPr>
              <a:t>12/20/2019</a:t>
            </a:fld>
            <a:endParaRPr lang="en-US" altLang="nl-NL"/>
          </a:p>
        </p:txBody>
      </p:sp>
    </p:spTree>
    <p:extLst>
      <p:ext uri="{BB962C8B-B14F-4D97-AF65-F5344CB8AC3E}">
        <p14:creationId xmlns:p14="http://schemas.microsoft.com/office/powerpoint/2010/main" val="523811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6486190-F1D1-43BB-B712-AB7BE1C184AD}"/>
              </a:ext>
            </a:extLst>
          </p:cNvPr>
          <p:cNvSpPr>
            <a:spLocks noGrp="1"/>
          </p:cNvSpPr>
          <p:nvPr>
            <p:ph type="title"/>
          </p:nvPr>
        </p:nvSpPr>
        <p:spPr>
          <a:xfrm>
            <a:off x="628650" y="365129"/>
            <a:ext cx="7886700" cy="1325563"/>
          </a:xfrm>
          <a:prstGeom prst="rect">
            <a:avLst/>
          </a:prstGeom>
        </p:spPr>
        <p:txBody>
          <a:bodyPr vert="horz" lIns="91440" tIns="45720" rIns="91440" bIns="45720" rtlCol="0" anchor="b">
            <a:normAutofit/>
          </a:bodyPr>
          <a:lstStyle/>
          <a:p>
            <a:r>
              <a:rPr lang="nl-NL" dirty="0"/>
              <a:t>KLIK OM STIJL TE BEWERKEN</a:t>
            </a:r>
            <a:endParaRPr lang="en-GB" dirty="0"/>
          </a:p>
        </p:txBody>
      </p:sp>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8" name="Afbeelding 7">
            <a:extLst>
              <a:ext uri="{FF2B5EF4-FFF2-40B4-BE49-F238E27FC236}">
                <a16:creationId xmlns:a16="http://schemas.microsoft.com/office/drawing/2014/main" id="{D2936B9B-9586-48DE-B845-C54BC129D8B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149807" y="6227764"/>
            <a:ext cx="1359194" cy="588915"/>
          </a:xfrm>
          <a:prstGeom prst="rect">
            <a:avLst/>
          </a:prstGeom>
        </p:spPr>
      </p:pic>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514337" rtl="0" eaLnBrk="1" latinLnBrk="0" hangingPunct="1">
        <a:lnSpc>
          <a:spcPct val="90000"/>
        </a:lnSpc>
        <a:spcBef>
          <a:spcPct val="0"/>
        </a:spcBef>
        <a:buNone/>
        <a:defRPr lang="nl-NL" sz="3200" b="1" kern="1200" cap="all" baseline="0" dirty="0">
          <a:solidFill>
            <a:schemeClr val="tx2"/>
          </a:solidFill>
          <a:latin typeface="Avenir Next Condensed Medium" panose="020B0606020202020204" pitchFamily="34" charset="0"/>
          <a:ea typeface="+mj-ea"/>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p:cNvSpPr>
            <a:spLocks noGrp="1"/>
          </p:cNvSpPr>
          <p:nvPr>
            <p:ph type="body" sz="quarter" idx="11"/>
          </p:nvPr>
        </p:nvSpPr>
        <p:spPr/>
        <p:txBody>
          <a:bodyPr>
            <a:normAutofit/>
          </a:bodyPr>
          <a:lstStyle/>
          <a:p>
            <a:r>
              <a:rPr lang="nl-NL" dirty="0"/>
              <a:t>Module 1: Signaleren van eenzaamheid</a:t>
            </a:r>
          </a:p>
          <a:p>
            <a:r>
              <a:rPr lang="nl-NL" dirty="0"/>
              <a:t>Docent:</a:t>
            </a:r>
          </a:p>
        </p:txBody>
      </p:sp>
      <p:sp>
        <p:nvSpPr>
          <p:cNvPr id="6" name="Tijdelijke aanduiding voor tekst 5"/>
          <p:cNvSpPr>
            <a:spLocks noGrp="1"/>
          </p:cNvSpPr>
          <p:nvPr>
            <p:ph type="body" sz="quarter" idx="12"/>
          </p:nvPr>
        </p:nvSpPr>
        <p:spPr/>
        <p:txBody>
          <a:bodyPr/>
          <a:lstStyle/>
          <a:p>
            <a:r>
              <a:rPr lang="nl-NL" dirty="0"/>
              <a:t>In opdracht van HAN/V&amp;VN</a:t>
            </a:r>
          </a:p>
          <a:p>
            <a:endParaRPr lang="nl-NL" dirty="0"/>
          </a:p>
        </p:txBody>
      </p:sp>
      <p:sp>
        <p:nvSpPr>
          <p:cNvPr id="7" name="Tijdelijke aanduiding voor tekst 6"/>
          <p:cNvSpPr>
            <a:spLocks noGrp="1"/>
          </p:cNvSpPr>
          <p:nvPr>
            <p:ph type="body" sz="quarter" idx="13"/>
          </p:nvPr>
        </p:nvSpPr>
        <p:spPr/>
        <p:txBody>
          <a:bodyPr/>
          <a:lstStyle/>
          <a:p>
            <a:r>
              <a:rPr lang="nl-NL" dirty="0"/>
              <a:t>Scholing eenzaamheid onder ouderen</a:t>
            </a:r>
          </a:p>
        </p:txBody>
      </p:sp>
    </p:spTree>
    <p:extLst>
      <p:ext uri="{BB962C8B-B14F-4D97-AF65-F5344CB8AC3E}">
        <p14:creationId xmlns:p14="http://schemas.microsoft.com/office/powerpoint/2010/main" val="3073293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a:extLst>
              <a:ext uri="{FF2B5EF4-FFF2-40B4-BE49-F238E27FC236}">
                <a16:creationId xmlns:a16="http://schemas.microsoft.com/office/drawing/2014/main" id="{221FCB81-51AB-4D17-91DE-8CB188FE516F}"/>
              </a:ext>
            </a:extLst>
          </p:cNvPr>
          <p:cNvSpPr>
            <a:spLocks noGrp="1" noChangeArrowheads="1"/>
          </p:cNvSpPr>
          <p:nvPr>
            <p:ph type="title"/>
          </p:nvPr>
        </p:nvSpPr>
        <p:spPr>
          <a:xfrm>
            <a:off x="539750" y="212725"/>
            <a:ext cx="7234238" cy="782638"/>
          </a:xfrm>
        </p:spPr>
        <p:txBody>
          <a:bodyPr>
            <a:normAutofit/>
          </a:bodyPr>
          <a:lstStyle/>
          <a:p>
            <a:pPr eaLnBrk="1" hangingPunct="1"/>
            <a:r>
              <a:rPr lang="nl-NL" altLang="en-US" sz="3200" dirty="0"/>
              <a:t>Risico’s op eenzaamheid</a:t>
            </a:r>
            <a:endParaRPr lang="nl-NL" altLang="en-US" sz="1600" dirty="0"/>
          </a:p>
        </p:txBody>
      </p:sp>
      <p:sp>
        <p:nvSpPr>
          <p:cNvPr id="35843" name="Tijdelijke aanduiding voor inhoud 2">
            <a:extLst>
              <a:ext uri="{FF2B5EF4-FFF2-40B4-BE49-F238E27FC236}">
                <a16:creationId xmlns:a16="http://schemas.microsoft.com/office/drawing/2014/main" id="{7CC4B72E-E742-4EC3-837C-CD3F23FBF49D}"/>
              </a:ext>
            </a:extLst>
          </p:cNvPr>
          <p:cNvSpPr>
            <a:spLocks noGrp="1" noChangeArrowheads="1"/>
          </p:cNvSpPr>
          <p:nvPr>
            <p:ph sz="half" idx="1"/>
          </p:nvPr>
        </p:nvSpPr>
        <p:spPr>
          <a:xfrm>
            <a:off x="581711" y="951706"/>
            <a:ext cx="7416800" cy="4954587"/>
          </a:xfrm>
        </p:spPr>
        <p:txBody>
          <a:bodyPr/>
          <a:lstStyle/>
          <a:p>
            <a:pPr eaLnBrk="1" hangingPunct="1"/>
            <a:endParaRPr lang="nl-NL" altLang="en-US" sz="1800" dirty="0"/>
          </a:p>
          <a:p>
            <a:pPr marL="0" indent="0" eaLnBrk="1" hangingPunct="1">
              <a:buNone/>
            </a:pPr>
            <a:endParaRPr lang="nl-NL" altLang="en-US" sz="1800" dirty="0"/>
          </a:p>
          <a:p>
            <a:pPr eaLnBrk="1" hangingPunct="1"/>
            <a:endParaRPr lang="nl-NL" altLang="en-US" sz="1800" dirty="0"/>
          </a:p>
          <a:p>
            <a:pPr marL="0" indent="0" eaLnBrk="1" hangingPunct="1">
              <a:buNone/>
            </a:pPr>
            <a:r>
              <a:rPr lang="nl-NL" altLang="en-US" sz="3200" i="1" dirty="0"/>
              <a:t>Als er iets in ons patroon verandert (dat wat je kent of vertrouwd is), kan dat zorgen dat je in eenzaamheid terecht komt. </a:t>
            </a:r>
          </a:p>
        </p:txBody>
      </p:sp>
      <p:sp>
        <p:nvSpPr>
          <p:cNvPr id="3" name="Rechthoek 2">
            <a:extLst>
              <a:ext uri="{FF2B5EF4-FFF2-40B4-BE49-F238E27FC236}">
                <a16:creationId xmlns:a16="http://schemas.microsoft.com/office/drawing/2014/main" id="{E940174A-6541-4BE8-8158-1F4411DD60D9}"/>
              </a:ext>
            </a:extLst>
          </p:cNvPr>
          <p:cNvSpPr/>
          <p:nvPr/>
        </p:nvSpPr>
        <p:spPr>
          <a:xfrm>
            <a:off x="0" y="6143811"/>
            <a:ext cx="4572000" cy="692497"/>
          </a:xfrm>
          <a:prstGeom prst="rect">
            <a:avLst/>
          </a:prstGeom>
        </p:spPr>
        <p:txBody>
          <a:bodyPr>
            <a:spAutoFit/>
          </a:bodyPr>
          <a:lstStyle/>
          <a:p>
            <a:pPr marL="180975" lvl="1">
              <a:defRPr/>
            </a:pPr>
            <a:r>
              <a:rPr lang="nl-NL" sz="1300" i="1" dirty="0" err="1"/>
              <a:t>Talma</a:t>
            </a:r>
            <a:r>
              <a:rPr lang="nl-NL" sz="1300" i="1" dirty="0"/>
              <a:t> M., M. den Hollander. (2018). Verbinden met eenzaamheid, handboek </a:t>
            </a:r>
            <a:r>
              <a:rPr lang="nl-NL" sz="1300" i="1" dirty="0" err="1"/>
              <a:t>training.Omgaan</a:t>
            </a:r>
            <a:r>
              <a:rPr lang="nl-NL" sz="1300" i="1" dirty="0"/>
              <a:t> met eigen schroom of weerstand. </a:t>
            </a:r>
            <a:r>
              <a:rPr lang="nl-NL" sz="1300" i="1" dirty="0" err="1"/>
              <a:t>Movisie</a:t>
            </a:r>
            <a:r>
              <a:rPr lang="nl-NL" sz="1300" i="1"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a:extLst>
              <a:ext uri="{FF2B5EF4-FFF2-40B4-BE49-F238E27FC236}">
                <a16:creationId xmlns:a16="http://schemas.microsoft.com/office/drawing/2014/main" id="{221FCB81-51AB-4D17-91DE-8CB188FE516F}"/>
              </a:ext>
            </a:extLst>
          </p:cNvPr>
          <p:cNvSpPr>
            <a:spLocks noGrp="1" noChangeArrowheads="1"/>
          </p:cNvSpPr>
          <p:nvPr>
            <p:ph type="title"/>
          </p:nvPr>
        </p:nvSpPr>
        <p:spPr>
          <a:xfrm>
            <a:off x="539750" y="212725"/>
            <a:ext cx="7234238" cy="782638"/>
          </a:xfrm>
        </p:spPr>
        <p:txBody>
          <a:bodyPr>
            <a:normAutofit fontScale="90000"/>
          </a:bodyPr>
          <a:lstStyle/>
          <a:p>
            <a:pPr eaLnBrk="1" hangingPunct="1"/>
            <a:r>
              <a:rPr lang="nl-NL" altLang="en-US" sz="3200" dirty="0"/>
              <a:t>Mogelijke gevolgen van eenzaamheid</a:t>
            </a:r>
            <a:endParaRPr lang="nl-NL" altLang="en-US" sz="1600" dirty="0"/>
          </a:p>
        </p:txBody>
      </p:sp>
      <p:sp>
        <p:nvSpPr>
          <p:cNvPr id="35843" name="Tijdelijke aanduiding voor inhoud 2">
            <a:extLst>
              <a:ext uri="{FF2B5EF4-FFF2-40B4-BE49-F238E27FC236}">
                <a16:creationId xmlns:a16="http://schemas.microsoft.com/office/drawing/2014/main" id="{7CC4B72E-E742-4EC3-837C-CD3F23FBF49D}"/>
              </a:ext>
            </a:extLst>
          </p:cNvPr>
          <p:cNvSpPr>
            <a:spLocks noGrp="1" noChangeArrowheads="1"/>
          </p:cNvSpPr>
          <p:nvPr>
            <p:ph sz="half" idx="1"/>
          </p:nvPr>
        </p:nvSpPr>
        <p:spPr>
          <a:xfrm>
            <a:off x="581711" y="1414551"/>
            <a:ext cx="7416800" cy="4954587"/>
          </a:xfrm>
        </p:spPr>
        <p:txBody>
          <a:bodyPr/>
          <a:lstStyle/>
          <a:p>
            <a:pPr eaLnBrk="1" hangingPunct="1"/>
            <a:endParaRPr lang="nl-NL" altLang="en-US" sz="1800" dirty="0"/>
          </a:p>
          <a:p>
            <a:r>
              <a:rPr lang="nl-NL" dirty="0"/>
              <a:t>Hart- en vaataandoeningen</a:t>
            </a:r>
          </a:p>
          <a:p>
            <a:endParaRPr lang="nl-NL" dirty="0"/>
          </a:p>
          <a:p>
            <a:r>
              <a:rPr lang="nl-NL" dirty="0"/>
              <a:t>Slaapproblemen, stress, ontstekingen</a:t>
            </a:r>
          </a:p>
          <a:p>
            <a:endParaRPr lang="nl-NL" dirty="0"/>
          </a:p>
          <a:p>
            <a:r>
              <a:rPr lang="nl-NL" dirty="0"/>
              <a:t>Depressie en suïcide</a:t>
            </a:r>
          </a:p>
          <a:p>
            <a:endParaRPr lang="nl-NL" dirty="0"/>
          </a:p>
          <a:p>
            <a:r>
              <a:rPr lang="nl-NL" dirty="0"/>
              <a:t>Hogere kans om eerder te overlijden</a:t>
            </a:r>
          </a:p>
          <a:p>
            <a:pPr marL="0" indent="0" eaLnBrk="1" hangingPunct="1">
              <a:buNone/>
            </a:pPr>
            <a:endParaRPr lang="nl-NL" altLang="en-US" sz="1800" dirty="0"/>
          </a:p>
        </p:txBody>
      </p:sp>
    </p:spTree>
    <p:extLst>
      <p:ext uri="{BB962C8B-B14F-4D97-AF65-F5344CB8AC3E}">
        <p14:creationId xmlns:p14="http://schemas.microsoft.com/office/powerpoint/2010/main" val="3545767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a:extLst>
              <a:ext uri="{FF2B5EF4-FFF2-40B4-BE49-F238E27FC236}">
                <a16:creationId xmlns:a16="http://schemas.microsoft.com/office/drawing/2014/main" id="{5EC290A5-A624-4514-A9AD-CBF926A2F822}"/>
              </a:ext>
            </a:extLst>
          </p:cNvPr>
          <p:cNvSpPr>
            <a:spLocks noGrp="1" noChangeArrowheads="1"/>
          </p:cNvSpPr>
          <p:nvPr>
            <p:ph type="title"/>
          </p:nvPr>
        </p:nvSpPr>
        <p:spPr>
          <a:xfrm>
            <a:off x="539750" y="212725"/>
            <a:ext cx="7234238" cy="893763"/>
          </a:xfrm>
        </p:spPr>
        <p:txBody>
          <a:bodyPr>
            <a:normAutofit fontScale="90000"/>
          </a:bodyPr>
          <a:lstStyle/>
          <a:p>
            <a:pPr eaLnBrk="1" hangingPunct="1"/>
            <a:r>
              <a:rPr lang="nl-NL" altLang="en-US" dirty="0"/>
              <a:t>Klagen, klampen of kluizenaar als gevolg van eenzaamheid</a:t>
            </a:r>
          </a:p>
        </p:txBody>
      </p:sp>
      <p:pic>
        <p:nvPicPr>
          <p:cNvPr id="31747" name="Afbeelding 4">
            <a:extLst>
              <a:ext uri="{FF2B5EF4-FFF2-40B4-BE49-F238E27FC236}">
                <a16:creationId xmlns:a16="http://schemas.microsoft.com/office/drawing/2014/main" id="{50BC0F56-DEBC-4036-8C69-9D7CB38153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050" y="1106488"/>
            <a:ext cx="8597900" cy="523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hthoek 1">
            <a:extLst>
              <a:ext uri="{FF2B5EF4-FFF2-40B4-BE49-F238E27FC236}">
                <a16:creationId xmlns:a16="http://schemas.microsoft.com/office/drawing/2014/main" id="{3CB5F49F-15D3-4B3B-875D-05BD0AB2874C}"/>
              </a:ext>
            </a:extLst>
          </p:cNvPr>
          <p:cNvSpPr/>
          <p:nvPr/>
        </p:nvSpPr>
        <p:spPr>
          <a:xfrm>
            <a:off x="0" y="6085596"/>
            <a:ext cx="4572000" cy="692497"/>
          </a:xfrm>
          <a:prstGeom prst="rect">
            <a:avLst/>
          </a:prstGeom>
        </p:spPr>
        <p:txBody>
          <a:bodyPr>
            <a:spAutoFit/>
          </a:bodyPr>
          <a:lstStyle/>
          <a:p>
            <a:pPr marL="180975" lvl="1">
              <a:defRPr/>
            </a:pPr>
            <a:r>
              <a:rPr lang="nl-NL" sz="1300" i="1" dirty="0" err="1"/>
              <a:t>Talma</a:t>
            </a:r>
            <a:r>
              <a:rPr lang="nl-NL" sz="1300" i="1" dirty="0"/>
              <a:t> M., M. den Hollander. (2018). Verbinden met eenzaamheid, handboek </a:t>
            </a:r>
            <a:r>
              <a:rPr lang="nl-NL" sz="1300" i="1" dirty="0" err="1"/>
              <a:t>training.Omgaan</a:t>
            </a:r>
            <a:r>
              <a:rPr lang="nl-NL" sz="1300" i="1" dirty="0"/>
              <a:t> met eigen schroom of weerstand. </a:t>
            </a:r>
            <a:r>
              <a:rPr lang="nl-NL" sz="1300" i="1" dirty="0" err="1"/>
              <a:t>Movisie</a:t>
            </a:r>
            <a:r>
              <a:rPr lang="nl-NL" sz="1300" i="1"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p:txBody>
          <a:bodyPr>
            <a:normAutofit fontScale="90000"/>
          </a:bodyPr>
          <a:lstStyle/>
          <a:p>
            <a:r>
              <a:rPr lang="nl-NL" dirty="0"/>
              <a:t>Handelingsverlegenheid </a:t>
            </a:r>
            <a:r>
              <a:rPr lang="nl-NL" dirty="0">
                <a:sym typeface="Wingdings" panose="05000000000000000000" pitchFamily="2" charset="2"/>
              </a:rPr>
              <a:t> zicht op eigen belemmeringen                           			15 min</a:t>
            </a:r>
            <a:endParaRPr lang="nl-NL" dirty="0"/>
          </a:p>
        </p:txBody>
      </p:sp>
      <p:sp>
        <p:nvSpPr>
          <p:cNvPr id="20" name="Tijdelijke aanduiding voor tekst 19"/>
          <p:cNvSpPr>
            <a:spLocks noGrp="1"/>
          </p:cNvSpPr>
          <p:nvPr>
            <p:ph type="body" sz="quarter" idx="18"/>
          </p:nvPr>
        </p:nvSpPr>
        <p:spPr>
          <a:xfrm>
            <a:off x="628650" y="1953927"/>
            <a:ext cx="7886700" cy="4538943"/>
          </a:xfrm>
        </p:spPr>
        <p:txBody>
          <a:bodyPr>
            <a:normAutofit/>
          </a:bodyPr>
          <a:lstStyle/>
          <a:p>
            <a:pPr marL="0" indent="0">
              <a:buNone/>
            </a:pPr>
            <a:r>
              <a:rPr lang="nl-NL" dirty="0"/>
              <a:t>Oefening in duo’s</a:t>
            </a:r>
          </a:p>
          <a:p>
            <a:pPr marL="0" indent="0">
              <a:buNone/>
            </a:pPr>
            <a:endParaRPr lang="nl-NL" dirty="0"/>
          </a:p>
          <a:p>
            <a:pPr marL="0" indent="0">
              <a:buNone/>
            </a:pPr>
            <a:r>
              <a:rPr lang="nl-NL" dirty="0"/>
              <a:t>Uitspraken </a:t>
            </a:r>
          </a:p>
          <a:p>
            <a:r>
              <a:rPr lang="nl-NL" dirty="0"/>
              <a:t>Belemmerende gedachten </a:t>
            </a:r>
          </a:p>
          <a:p>
            <a:r>
              <a:rPr lang="nl-NL" dirty="0"/>
              <a:t>Kies: uitspraak die je herkent/raakt/</a:t>
            </a:r>
            <a:r>
              <a:rPr lang="nl-NL" dirty="0" err="1"/>
              <a:t>triggert</a:t>
            </a:r>
            <a:endParaRPr lang="nl-NL" dirty="0"/>
          </a:p>
          <a:p>
            <a:endParaRPr lang="nl-NL" dirty="0"/>
          </a:p>
          <a:p>
            <a:r>
              <a:rPr lang="nl-NL" dirty="0"/>
              <a:t>Bespreek in duo’s :</a:t>
            </a:r>
            <a:br>
              <a:rPr lang="nl-NL" dirty="0"/>
            </a:br>
            <a:r>
              <a:rPr lang="nl-NL" dirty="0"/>
              <a:t>– Wat roept deze uitspraak op?</a:t>
            </a:r>
            <a:br>
              <a:rPr lang="nl-NL" dirty="0"/>
            </a:br>
            <a:r>
              <a:rPr lang="nl-NL" dirty="0"/>
              <a:t>– Aan welke concrete praktijksituatie moet je denken?</a:t>
            </a:r>
          </a:p>
          <a:p>
            <a:endParaRPr lang="nl-NL" dirty="0"/>
          </a:p>
          <a:p>
            <a:pPr marL="0" indent="0">
              <a:buNone/>
            </a:pPr>
            <a:r>
              <a:rPr lang="nl-NL" dirty="0"/>
              <a:t>Plenair: wat zijn conclusies?</a:t>
            </a:r>
          </a:p>
        </p:txBody>
      </p:sp>
    </p:spTree>
    <p:extLst>
      <p:ext uri="{BB962C8B-B14F-4D97-AF65-F5344CB8AC3E}">
        <p14:creationId xmlns:p14="http://schemas.microsoft.com/office/powerpoint/2010/main" val="944518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628650" y="365129"/>
            <a:ext cx="7886700" cy="831493"/>
          </a:xfrm>
        </p:spPr>
        <p:txBody>
          <a:bodyPr/>
          <a:lstStyle/>
          <a:p>
            <a:r>
              <a:rPr lang="nl-NL" dirty="0"/>
              <a:t>Bespreken casuïstiek </a:t>
            </a:r>
          </a:p>
        </p:txBody>
      </p:sp>
      <p:sp>
        <p:nvSpPr>
          <p:cNvPr id="20" name="Tijdelijke aanduiding voor tekst 19"/>
          <p:cNvSpPr>
            <a:spLocks noGrp="1"/>
          </p:cNvSpPr>
          <p:nvPr>
            <p:ph type="body" sz="quarter" idx="18"/>
          </p:nvPr>
        </p:nvSpPr>
        <p:spPr>
          <a:xfrm>
            <a:off x="628650" y="1524000"/>
            <a:ext cx="7886700" cy="4667250"/>
          </a:xfrm>
        </p:spPr>
        <p:txBody>
          <a:bodyPr>
            <a:normAutofit/>
          </a:bodyPr>
          <a:lstStyle/>
          <a:p>
            <a:pPr marL="0" lvl="0" indent="0" fontAlgn="base">
              <a:buNone/>
            </a:pPr>
            <a:r>
              <a:rPr lang="nl-NL" dirty="0"/>
              <a:t>Bespreken in duo’s: casuïstiek </a:t>
            </a:r>
          </a:p>
          <a:p>
            <a:pPr marL="0" lvl="0" indent="0" fontAlgn="base">
              <a:buNone/>
            </a:pPr>
            <a:endParaRPr lang="nl-NL" dirty="0"/>
          </a:p>
          <a:p>
            <a:pPr marL="0" lvl="0" indent="0" fontAlgn="base">
              <a:buNone/>
            </a:pPr>
            <a:r>
              <a:rPr lang="nl-NL" dirty="0"/>
              <a:t>Geef antwoord op:</a:t>
            </a:r>
          </a:p>
          <a:p>
            <a:pPr marL="0" indent="0">
              <a:buNone/>
            </a:pPr>
            <a:r>
              <a:rPr lang="nl-NL" dirty="0"/>
              <a:t>a) wat zag je? </a:t>
            </a:r>
          </a:p>
          <a:p>
            <a:pPr marL="0" indent="0">
              <a:buNone/>
            </a:pPr>
            <a:r>
              <a:rPr lang="nl-NL" dirty="0"/>
              <a:t>b) waarom dacht je aan eenzaamheid? </a:t>
            </a:r>
          </a:p>
          <a:p>
            <a:pPr marL="0" indent="0">
              <a:buNone/>
            </a:pPr>
            <a:r>
              <a:rPr lang="nl-NL" dirty="0"/>
              <a:t>c) wat heb je hiermee gedaan?</a:t>
            </a:r>
          </a:p>
          <a:p>
            <a:pPr marL="0" indent="0">
              <a:buNone/>
            </a:pPr>
            <a:r>
              <a:rPr lang="nl-NL" dirty="0"/>
              <a:t>d) wat deed het met jou?</a:t>
            </a:r>
          </a:p>
          <a:p>
            <a:pPr marL="0" indent="0">
              <a:buNone/>
            </a:pPr>
            <a:r>
              <a:rPr lang="nl-NL" dirty="0"/>
              <a:t>e) wat hield je (eventueel) tegen?</a:t>
            </a:r>
          </a:p>
          <a:p>
            <a:endParaRPr lang="nl-NL" dirty="0"/>
          </a:p>
          <a:p>
            <a:pPr marL="0" lvl="0" indent="0" fontAlgn="base">
              <a:buNone/>
            </a:pPr>
            <a:r>
              <a:rPr lang="nl-NL" dirty="0"/>
              <a:t>Plenair nabespreken</a:t>
            </a:r>
          </a:p>
          <a:p>
            <a:pPr marL="0" lvl="0" indent="0" fontAlgn="base">
              <a:buNone/>
            </a:pPr>
            <a:endParaRPr lang="nl-NL" dirty="0"/>
          </a:p>
          <a:p>
            <a:endParaRPr lang="nl-NL" dirty="0"/>
          </a:p>
        </p:txBody>
      </p:sp>
    </p:spTree>
    <p:extLst>
      <p:ext uri="{BB962C8B-B14F-4D97-AF65-F5344CB8AC3E}">
        <p14:creationId xmlns:p14="http://schemas.microsoft.com/office/powerpoint/2010/main" val="1913783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628650" y="365129"/>
            <a:ext cx="7886700" cy="831493"/>
          </a:xfrm>
        </p:spPr>
        <p:txBody>
          <a:bodyPr/>
          <a:lstStyle/>
          <a:p>
            <a:r>
              <a:rPr lang="nl-NL" dirty="0"/>
              <a:t>Signaleren van eenzaamheid</a:t>
            </a:r>
          </a:p>
        </p:txBody>
      </p:sp>
      <p:sp>
        <p:nvSpPr>
          <p:cNvPr id="20" name="Tijdelijke aanduiding voor tekst 19"/>
          <p:cNvSpPr>
            <a:spLocks noGrp="1"/>
          </p:cNvSpPr>
          <p:nvPr>
            <p:ph type="body" sz="quarter" idx="18"/>
          </p:nvPr>
        </p:nvSpPr>
        <p:spPr>
          <a:xfrm>
            <a:off x="628650" y="1298222"/>
            <a:ext cx="7886700" cy="4893028"/>
          </a:xfrm>
        </p:spPr>
        <p:txBody>
          <a:bodyPr>
            <a:normAutofit/>
          </a:bodyPr>
          <a:lstStyle/>
          <a:p>
            <a:pPr marL="0" indent="0">
              <a:buNone/>
            </a:pPr>
            <a:endParaRPr lang="nl-NL" i="1" dirty="0"/>
          </a:p>
          <a:p>
            <a:pPr marL="0" indent="0">
              <a:buNone/>
            </a:pPr>
            <a:r>
              <a:rPr lang="nl-NL" i="1" dirty="0"/>
              <a:t>Het opvangen van en betekenis toekennen aan gebeurtenissen binnen en buiten de beroepspraktijk, die de sociale omstandigheden van de cliënten negatief kunnen beïnvloeden. Signaleren is -direct dan wel indirect- gericht op verbetering van de situatie van cliënten. Signaleren is een cyclisch proces.</a:t>
            </a:r>
          </a:p>
          <a:p>
            <a:pPr marL="0" indent="0">
              <a:buNone/>
            </a:pPr>
            <a:endParaRPr lang="nl-NL" dirty="0"/>
          </a:p>
          <a:p>
            <a:pPr marL="0" indent="0">
              <a:buNone/>
            </a:pPr>
            <a:r>
              <a:rPr lang="nl-NL" dirty="0"/>
              <a:t>Scholte &amp; Van </a:t>
            </a:r>
            <a:r>
              <a:rPr lang="nl-NL" dirty="0" err="1"/>
              <a:t>Splunteren</a:t>
            </a:r>
            <a:r>
              <a:rPr lang="nl-NL" dirty="0"/>
              <a:t>, 1996: p.16</a:t>
            </a:r>
          </a:p>
          <a:p>
            <a:endParaRPr lang="nl-NL" dirty="0"/>
          </a:p>
          <a:p>
            <a:pPr marL="0" lvl="0" indent="0" fontAlgn="base">
              <a:buNone/>
            </a:pPr>
            <a:endParaRPr lang="nl-NL" dirty="0"/>
          </a:p>
          <a:p>
            <a:pPr marL="0" lvl="0" indent="0" fontAlgn="base">
              <a:buNone/>
            </a:pPr>
            <a:endParaRPr lang="nl-NL" dirty="0"/>
          </a:p>
          <a:p>
            <a:endParaRPr lang="nl-NL" dirty="0"/>
          </a:p>
        </p:txBody>
      </p:sp>
    </p:spTree>
    <p:extLst>
      <p:ext uri="{BB962C8B-B14F-4D97-AF65-F5344CB8AC3E}">
        <p14:creationId xmlns:p14="http://schemas.microsoft.com/office/powerpoint/2010/main" val="4058653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628650" y="365129"/>
            <a:ext cx="7886700" cy="831493"/>
          </a:xfrm>
        </p:spPr>
        <p:txBody>
          <a:bodyPr>
            <a:normAutofit/>
          </a:bodyPr>
          <a:lstStyle/>
          <a:p>
            <a:r>
              <a:rPr lang="nl-NL" sz="2800" dirty="0"/>
              <a:t>Belemmeringen signaleren van eenzaamheid</a:t>
            </a:r>
          </a:p>
        </p:txBody>
      </p:sp>
      <p:sp>
        <p:nvSpPr>
          <p:cNvPr id="20" name="Tijdelijke aanduiding voor tekst 19"/>
          <p:cNvSpPr>
            <a:spLocks noGrp="1"/>
          </p:cNvSpPr>
          <p:nvPr>
            <p:ph type="body" sz="quarter" idx="18"/>
          </p:nvPr>
        </p:nvSpPr>
        <p:spPr>
          <a:xfrm>
            <a:off x="628650" y="1298222"/>
            <a:ext cx="7886700" cy="4893028"/>
          </a:xfrm>
        </p:spPr>
        <p:txBody>
          <a:bodyPr>
            <a:normAutofit fontScale="92500"/>
          </a:bodyPr>
          <a:lstStyle/>
          <a:p>
            <a:endParaRPr lang="nl-NL" dirty="0"/>
          </a:p>
          <a:p>
            <a:pPr lvl="0"/>
            <a:r>
              <a:rPr lang="nl-NL" dirty="0"/>
              <a:t>Mensen die eenzaam zijn, zijn onvoldoende in beeld</a:t>
            </a:r>
          </a:p>
          <a:p>
            <a:pPr lvl="0"/>
            <a:endParaRPr lang="nl-NL" dirty="0"/>
          </a:p>
          <a:p>
            <a:pPr lvl="0"/>
            <a:r>
              <a:rPr lang="nl-NL" dirty="0"/>
              <a:t>Signalen zijn vaag </a:t>
            </a:r>
            <a:r>
              <a:rPr lang="nl-NL" dirty="0">
                <a:sym typeface="Wingdings" panose="05000000000000000000" pitchFamily="2" charset="2"/>
              </a:rPr>
              <a:t></a:t>
            </a:r>
            <a:r>
              <a:rPr lang="nl-NL" dirty="0"/>
              <a:t> niet-pluisgevoel</a:t>
            </a:r>
          </a:p>
          <a:p>
            <a:pPr lvl="0"/>
            <a:endParaRPr lang="nl-NL" dirty="0"/>
          </a:p>
          <a:p>
            <a:pPr lvl="0"/>
            <a:r>
              <a:rPr lang="nl-NL" dirty="0"/>
              <a:t>Verweven met problemen op andere levensdomeinen</a:t>
            </a:r>
          </a:p>
          <a:p>
            <a:pPr lvl="0"/>
            <a:endParaRPr lang="nl-NL" dirty="0"/>
          </a:p>
          <a:p>
            <a:pPr lvl="0"/>
            <a:r>
              <a:rPr lang="nl-NL" dirty="0"/>
              <a:t>Ontbreken van kennis/deskundigheid</a:t>
            </a:r>
          </a:p>
          <a:p>
            <a:pPr lvl="0"/>
            <a:endParaRPr lang="nl-NL" dirty="0"/>
          </a:p>
          <a:p>
            <a:pPr lvl="0"/>
            <a:r>
              <a:rPr lang="nl-NL" dirty="0"/>
              <a:t>Handelingsverlegenheid hulpverleners</a:t>
            </a:r>
          </a:p>
          <a:p>
            <a:pPr lvl="0"/>
            <a:endParaRPr lang="nl-NL" dirty="0"/>
          </a:p>
          <a:p>
            <a:pPr lvl="0"/>
            <a:r>
              <a:rPr lang="nl-NL" dirty="0"/>
              <a:t>Niet altijd draagvlak en steun vanuit management en beleid</a:t>
            </a:r>
            <a:br>
              <a:rPr lang="nl-NL" dirty="0"/>
            </a:br>
            <a:endParaRPr lang="nl-NL" i="1" dirty="0"/>
          </a:p>
          <a:p>
            <a:endParaRPr lang="nl-NL" dirty="0"/>
          </a:p>
          <a:p>
            <a:pPr marL="0" lvl="0" indent="0" fontAlgn="base">
              <a:buNone/>
            </a:pPr>
            <a:endParaRPr lang="nl-NL" dirty="0"/>
          </a:p>
          <a:p>
            <a:pPr marL="0" lvl="0" indent="0" fontAlgn="base">
              <a:buNone/>
            </a:pPr>
            <a:endParaRPr lang="nl-NL" dirty="0"/>
          </a:p>
          <a:p>
            <a:endParaRPr lang="nl-NL" dirty="0"/>
          </a:p>
        </p:txBody>
      </p:sp>
    </p:spTree>
    <p:extLst>
      <p:ext uri="{BB962C8B-B14F-4D97-AF65-F5344CB8AC3E}">
        <p14:creationId xmlns:p14="http://schemas.microsoft.com/office/powerpoint/2010/main" val="2846669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628650" y="365129"/>
            <a:ext cx="7886700" cy="831493"/>
          </a:xfrm>
        </p:spPr>
        <p:txBody>
          <a:bodyPr>
            <a:normAutofit/>
          </a:bodyPr>
          <a:lstStyle/>
          <a:p>
            <a:r>
              <a:rPr lang="nl-NL" sz="2800" dirty="0"/>
              <a:t>signaleren van eenzaamheid</a:t>
            </a:r>
          </a:p>
        </p:txBody>
      </p:sp>
      <p:sp>
        <p:nvSpPr>
          <p:cNvPr id="20" name="Tijdelijke aanduiding voor tekst 19"/>
          <p:cNvSpPr>
            <a:spLocks noGrp="1"/>
          </p:cNvSpPr>
          <p:nvPr>
            <p:ph type="body" sz="quarter" idx="18"/>
          </p:nvPr>
        </p:nvSpPr>
        <p:spPr>
          <a:xfrm>
            <a:off x="628650" y="1298222"/>
            <a:ext cx="7886700" cy="4893028"/>
          </a:xfrm>
        </p:spPr>
        <p:txBody>
          <a:bodyPr>
            <a:normAutofit/>
          </a:bodyPr>
          <a:lstStyle/>
          <a:p>
            <a:endParaRPr lang="nl-NL" dirty="0"/>
          </a:p>
          <a:p>
            <a:pPr marL="0" indent="0">
              <a:buNone/>
            </a:pPr>
            <a:r>
              <a:rPr lang="nl-NL" dirty="0"/>
              <a:t>Wat kunnen aanwijzingen zijn voor eenzaamheid…?</a:t>
            </a:r>
          </a:p>
          <a:p>
            <a:pPr marL="0" indent="0">
              <a:buNone/>
            </a:pPr>
            <a:endParaRPr lang="nl-NL" dirty="0"/>
          </a:p>
          <a:p>
            <a:pPr marL="0" indent="0">
              <a:buNone/>
            </a:pPr>
            <a:endParaRPr lang="nl-NL" dirty="0"/>
          </a:p>
          <a:p>
            <a:pPr marL="0" lvl="0" indent="0" fontAlgn="base">
              <a:buNone/>
            </a:pPr>
            <a:endParaRPr lang="nl-NL" dirty="0"/>
          </a:p>
          <a:p>
            <a:pPr marL="0" lvl="0" indent="0" fontAlgn="base">
              <a:buNone/>
            </a:pPr>
            <a:endParaRPr lang="nl-NL" dirty="0"/>
          </a:p>
          <a:p>
            <a:endParaRPr lang="nl-NL" dirty="0"/>
          </a:p>
        </p:txBody>
      </p:sp>
    </p:spTree>
    <p:extLst>
      <p:ext uri="{BB962C8B-B14F-4D97-AF65-F5344CB8AC3E}">
        <p14:creationId xmlns:p14="http://schemas.microsoft.com/office/powerpoint/2010/main" val="196872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628650" y="365129"/>
            <a:ext cx="7886700" cy="831493"/>
          </a:xfrm>
        </p:spPr>
        <p:txBody>
          <a:bodyPr/>
          <a:lstStyle/>
          <a:p>
            <a:r>
              <a:rPr lang="nl-NL" dirty="0"/>
              <a:t>Signalen van eenzaamheid </a:t>
            </a:r>
          </a:p>
        </p:txBody>
      </p:sp>
      <p:sp>
        <p:nvSpPr>
          <p:cNvPr id="20" name="Tijdelijke aanduiding voor tekst 19"/>
          <p:cNvSpPr>
            <a:spLocks noGrp="1"/>
          </p:cNvSpPr>
          <p:nvPr>
            <p:ph type="body" sz="quarter" idx="18"/>
          </p:nvPr>
        </p:nvSpPr>
        <p:spPr>
          <a:xfrm>
            <a:off x="628650" y="1298222"/>
            <a:ext cx="7886700" cy="4893028"/>
          </a:xfrm>
        </p:spPr>
        <p:txBody>
          <a:bodyPr>
            <a:normAutofit/>
          </a:bodyPr>
          <a:lstStyle/>
          <a:p>
            <a:pPr marL="0" indent="0">
              <a:buNone/>
            </a:pPr>
            <a:endParaRPr lang="nl-NL" i="1" dirty="0"/>
          </a:p>
          <a:p>
            <a:endParaRPr lang="nl-NL" dirty="0"/>
          </a:p>
          <a:p>
            <a:pPr marL="0" lvl="0" indent="0" fontAlgn="base">
              <a:buNone/>
            </a:pPr>
            <a:endParaRPr lang="nl-NL" dirty="0"/>
          </a:p>
          <a:p>
            <a:pPr marL="0" lvl="0" indent="0" fontAlgn="base">
              <a:buNone/>
            </a:pPr>
            <a:endParaRPr lang="nl-NL" dirty="0"/>
          </a:p>
          <a:p>
            <a:endParaRPr lang="nl-NL" dirty="0"/>
          </a:p>
        </p:txBody>
      </p:sp>
      <p:graphicFrame>
        <p:nvGraphicFramePr>
          <p:cNvPr id="3" name="Tabel 2">
            <a:extLst>
              <a:ext uri="{FF2B5EF4-FFF2-40B4-BE49-F238E27FC236}">
                <a16:creationId xmlns:a16="http://schemas.microsoft.com/office/drawing/2014/main" id="{9C935CFA-0138-460F-A0F8-F071CF1D81BC}"/>
              </a:ext>
            </a:extLst>
          </p:cNvPr>
          <p:cNvGraphicFramePr>
            <a:graphicFrameLocks noGrp="1"/>
          </p:cNvGraphicFramePr>
          <p:nvPr>
            <p:extLst>
              <p:ext uri="{D42A27DB-BD31-4B8C-83A1-F6EECF244321}">
                <p14:modId xmlns:p14="http://schemas.microsoft.com/office/powerpoint/2010/main" val="2345953208"/>
              </p:ext>
            </p:extLst>
          </p:nvPr>
        </p:nvGraphicFramePr>
        <p:xfrm>
          <a:off x="860378" y="1347216"/>
          <a:ext cx="5052576" cy="4945634"/>
        </p:xfrm>
        <a:graphic>
          <a:graphicData uri="http://schemas.openxmlformats.org/drawingml/2006/table">
            <a:tbl>
              <a:tblPr firstRow="1" firstCol="1" bandRow="1"/>
              <a:tblGrid>
                <a:gridCol w="2526288">
                  <a:extLst>
                    <a:ext uri="{9D8B030D-6E8A-4147-A177-3AD203B41FA5}">
                      <a16:colId xmlns:a16="http://schemas.microsoft.com/office/drawing/2014/main" val="3913648129"/>
                    </a:ext>
                  </a:extLst>
                </a:gridCol>
                <a:gridCol w="2526288">
                  <a:extLst>
                    <a:ext uri="{9D8B030D-6E8A-4147-A177-3AD203B41FA5}">
                      <a16:colId xmlns:a16="http://schemas.microsoft.com/office/drawing/2014/main" val="4118346715"/>
                    </a:ext>
                  </a:extLst>
                </a:gridCol>
              </a:tblGrid>
              <a:tr h="1554523">
                <a:tc>
                  <a:txBody>
                    <a:bodyPr/>
                    <a:lstStyle/>
                    <a:p>
                      <a:pPr>
                        <a:lnSpc>
                          <a:spcPts val="1400"/>
                        </a:lnSpc>
                        <a:spcAft>
                          <a:spcPts val="0"/>
                        </a:spcAft>
                      </a:pPr>
                      <a:r>
                        <a:rPr lang="nl-NL" sz="1000" b="1" i="1">
                          <a:effectLst/>
                          <a:latin typeface="Calibri" panose="020F0502020204030204" pitchFamily="34" charset="0"/>
                          <a:ea typeface="Times New Roman" panose="02020603050405020304" pitchFamily="18" charset="0"/>
                          <a:cs typeface="Calibri" panose="020F0502020204030204" pitchFamily="34" charset="0"/>
                        </a:rPr>
                        <a:t>Lichamelijke signalen</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verslechterde zelfzorg</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vermoeidheid</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hoofdpijn</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verhoogde spierspanning</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gebrek aan eetlust</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60216" marR="602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nl-NL" sz="1000" b="1" i="1" dirty="0">
                          <a:effectLst/>
                          <a:latin typeface="Calibri" panose="020F0502020204030204" pitchFamily="34" charset="0"/>
                          <a:ea typeface="Times New Roman" panose="02020603050405020304" pitchFamily="18" charset="0"/>
                          <a:cs typeface="Calibri" panose="020F0502020204030204" pitchFamily="34" charset="0"/>
                        </a:rPr>
                        <a:t>Psychische signalen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dirty="0">
                          <a:effectLst/>
                          <a:latin typeface="Calibri" panose="020F0502020204030204" pitchFamily="34" charset="0"/>
                          <a:ea typeface="Times New Roman" panose="02020603050405020304" pitchFamily="18" charset="0"/>
                          <a:cs typeface="Calibri" panose="020F0502020204030204" pitchFamily="34"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dirty="0">
                          <a:effectLst/>
                          <a:latin typeface="Calibri" panose="020F0502020204030204" pitchFamily="34" charset="0"/>
                          <a:ea typeface="Times New Roman" panose="02020603050405020304" pitchFamily="18" charset="0"/>
                          <a:cs typeface="Calibri" panose="020F0502020204030204" pitchFamily="34" charset="0"/>
                        </a:rPr>
                        <a:t>negatief zelfbeeld en weinig zelfvertrouwen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dirty="0">
                          <a:effectLst/>
                          <a:latin typeface="Calibri" panose="020F0502020204030204" pitchFamily="34" charset="0"/>
                          <a:ea typeface="Times New Roman" panose="02020603050405020304" pitchFamily="18" charset="0"/>
                          <a:cs typeface="Calibri" panose="020F0502020204030204" pitchFamily="34" charset="0"/>
                        </a:rPr>
                        <a:t>gevoelens van zinloosheid en uitzichtloosheid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dirty="0">
                          <a:effectLst/>
                          <a:latin typeface="Calibri" panose="020F0502020204030204" pitchFamily="34" charset="0"/>
                          <a:ea typeface="Times New Roman" panose="02020603050405020304" pitchFamily="18" charset="0"/>
                          <a:cs typeface="Calibri" panose="020F0502020204030204" pitchFamily="34" charset="0"/>
                        </a:rPr>
                        <a:t>gevoelens van verlatenheid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dirty="0">
                          <a:effectLst/>
                          <a:latin typeface="Calibri" panose="020F0502020204030204" pitchFamily="34" charset="0"/>
                          <a:ea typeface="Times New Roman" panose="02020603050405020304" pitchFamily="18" charset="0"/>
                          <a:cs typeface="Calibri" panose="020F0502020204030204" pitchFamily="34" charset="0"/>
                        </a:rPr>
                        <a:t>teleurstelling</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dirty="0">
                          <a:effectLst/>
                          <a:latin typeface="Calibri" panose="020F0502020204030204" pitchFamily="34" charset="0"/>
                          <a:ea typeface="Times New Roman" panose="02020603050405020304" pitchFamily="18" charset="0"/>
                          <a:cs typeface="Calibri" panose="020F0502020204030204" pitchFamily="34" charset="0"/>
                        </a:rPr>
                        <a:t>verdriet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dirty="0">
                          <a:effectLst/>
                          <a:latin typeface="Calibri" panose="020F0502020204030204" pitchFamily="34" charset="0"/>
                          <a:ea typeface="Times New Roman" panose="02020603050405020304" pitchFamily="18" charset="0"/>
                          <a:cs typeface="Calibri" panose="020F0502020204030204" pitchFamily="34" charset="0"/>
                        </a:rPr>
                        <a:t>boosheid</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dirty="0">
                          <a:effectLst/>
                          <a:latin typeface="Calibri" panose="020F0502020204030204" pitchFamily="34" charset="0"/>
                          <a:ea typeface="Times New Roman" panose="02020603050405020304" pitchFamily="18" charset="0"/>
                          <a:cs typeface="Calibri" panose="020F0502020204030204" pitchFamily="34" charset="0"/>
                        </a:rPr>
                        <a:t>verlies van vertrouwen in andere mensen</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dirty="0">
                          <a:effectLst/>
                          <a:latin typeface="Calibri" panose="020F0502020204030204" pitchFamily="34" charset="0"/>
                          <a:ea typeface="Times New Roman" panose="02020603050405020304" pitchFamily="18" charset="0"/>
                          <a:cs typeface="Calibri" panose="020F0502020204030204" pitchFamily="34"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16" marR="602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5592534"/>
                  </a:ext>
                </a:extLst>
              </a:tr>
              <a:tr h="1242292">
                <a:tc>
                  <a:txBody>
                    <a:bodyPr/>
                    <a:lstStyle/>
                    <a:p>
                      <a:pPr>
                        <a:lnSpc>
                          <a:spcPts val="1400"/>
                        </a:lnSpc>
                        <a:spcAft>
                          <a:spcPts val="0"/>
                        </a:spcAft>
                      </a:pPr>
                      <a:r>
                        <a:rPr lang="nl-NL" sz="1000" b="1" i="1">
                          <a:effectLst/>
                          <a:latin typeface="Calibri" panose="020F0502020204030204" pitchFamily="34" charset="0"/>
                          <a:ea typeface="Times New Roman" panose="02020603050405020304" pitchFamily="18" charset="0"/>
                          <a:cs typeface="Calibri" panose="020F0502020204030204" pitchFamily="34" charset="0"/>
                        </a:rPr>
                        <a:t>Sociale signalen</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weinig sociale contacten</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missen van sociale steun</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i="1">
                          <a:effectLst/>
                          <a:latin typeface="Calibri" panose="020F0502020204030204" pitchFamily="34" charset="0"/>
                          <a:ea typeface="Times New Roman" panose="02020603050405020304" pitchFamily="18" charset="0"/>
                          <a:cs typeface="Calibri" panose="020F0502020204030204" pitchFamily="34"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60216" marR="602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nl-NL" sz="1000" b="1" i="1">
                          <a:effectLst/>
                          <a:latin typeface="Calibri" panose="020F0502020204030204" pitchFamily="34" charset="0"/>
                          <a:ea typeface="Times New Roman" panose="02020603050405020304" pitchFamily="18" charset="0"/>
                          <a:cs typeface="Calibri" panose="020F0502020204030204" pitchFamily="34" charset="0"/>
                        </a:rPr>
                        <a:t>Gedragsmatige signalen</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gebrek aan sociale vaardigheden</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mensen op afstand houden</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claimgedrag</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op zichzelf gericht zijn</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overmatig gebruik of verslaving</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60216" marR="602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7361258"/>
                  </a:ext>
                </a:extLst>
              </a:tr>
              <a:tr h="1554523">
                <a:tc>
                  <a:txBody>
                    <a:bodyPr/>
                    <a:lstStyle/>
                    <a:p>
                      <a:pPr>
                        <a:lnSpc>
                          <a:spcPts val="1400"/>
                        </a:lnSpc>
                        <a:spcAft>
                          <a:spcPts val="0"/>
                        </a:spcAft>
                      </a:pPr>
                      <a:r>
                        <a:rPr lang="nl-NL" sz="1000" b="1" i="1">
                          <a:effectLst/>
                          <a:latin typeface="Calibri" panose="020F0502020204030204" pitchFamily="34" charset="0"/>
                          <a:ea typeface="Times New Roman" panose="02020603050405020304" pitchFamily="18" charset="0"/>
                          <a:cs typeface="Calibri" panose="020F0502020204030204" pitchFamily="34" charset="0"/>
                        </a:rPr>
                        <a:t>Levensgebeurtenissen</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overlijden van een naaste</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scheiding</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ziekte of beperking (van een naaste)</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verhuizing, migratie of veranderde woonomgeving</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verlies van baan</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a:effectLst/>
                          <a:latin typeface="Calibri" panose="020F0502020204030204" pitchFamily="34" charset="0"/>
                          <a:ea typeface="Times New Roman" panose="02020603050405020304" pitchFamily="18" charset="0"/>
                          <a:cs typeface="Calibri" panose="020F0502020204030204" pitchFamily="34" charset="0"/>
                        </a:rPr>
                        <a:t>financiële problemen</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ts val="1400"/>
                        </a:lnSpc>
                        <a:spcAft>
                          <a:spcPts val="0"/>
                        </a:spcAft>
                      </a:pPr>
                      <a:r>
                        <a:rPr lang="nl-NL" sz="1000" i="1">
                          <a:effectLst/>
                          <a:latin typeface="Calibri" panose="020F0502020204030204" pitchFamily="34" charset="0"/>
                          <a:ea typeface="Times New Roman" panose="02020603050405020304" pitchFamily="18" charset="0"/>
                          <a:cs typeface="Calibri" panose="020F0502020204030204" pitchFamily="34"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60216" marR="602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400"/>
                        </a:lnSpc>
                        <a:spcAft>
                          <a:spcPts val="0"/>
                        </a:spcAft>
                      </a:pPr>
                      <a:r>
                        <a:rPr lang="nl-NL" sz="1000" i="1" dirty="0">
                          <a:effectLst/>
                          <a:latin typeface="Calibri" panose="020F0502020204030204" pitchFamily="34" charset="0"/>
                          <a:ea typeface="Times New Roman" panose="02020603050405020304" pitchFamily="18" charset="0"/>
                          <a:cs typeface="Calibri" panose="020F0502020204030204" pitchFamily="34"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216" marR="602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739398"/>
                  </a:ext>
                </a:extLst>
              </a:tr>
            </a:tbl>
          </a:graphicData>
        </a:graphic>
      </p:graphicFrame>
    </p:spTree>
    <p:extLst>
      <p:ext uri="{BB962C8B-B14F-4D97-AF65-F5344CB8AC3E}">
        <p14:creationId xmlns:p14="http://schemas.microsoft.com/office/powerpoint/2010/main" val="2700031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628650" y="365129"/>
            <a:ext cx="7886700" cy="831493"/>
          </a:xfrm>
        </p:spPr>
        <p:txBody>
          <a:bodyPr>
            <a:normAutofit fontScale="90000"/>
          </a:bodyPr>
          <a:lstStyle/>
          <a:p>
            <a:r>
              <a:rPr lang="nl-NL" dirty="0"/>
              <a:t>Is signaleren van eenzaamheid vanzelfsprekend ?</a:t>
            </a:r>
          </a:p>
        </p:txBody>
      </p:sp>
      <p:sp>
        <p:nvSpPr>
          <p:cNvPr id="20" name="Tijdelijke aanduiding voor tekst 19"/>
          <p:cNvSpPr>
            <a:spLocks noGrp="1"/>
          </p:cNvSpPr>
          <p:nvPr>
            <p:ph type="body" sz="quarter" idx="18"/>
          </p:nvPr>
        </p:nvSpPr>
        <p:spPr>
          <a:xfrm>
            <a:off x="628650" y="1825621"/>
            <a:ext cx="7886700" cy="4667250"/>
          </a:xfrm>
        </p:spPr>
        <p:txBody>
          <a:bodyPr>
            <a:normAutofit/>
          </a:bodyPr>
          <a:lstStyle/>
          <a:p>
            <a:pPr marL="0" lvl="0" indent="0" fontAlgn="base">
              <a:buNone/>
            </a:pPr>
            <a:r>
              <a:rPr lang="nl-NL" dirty="0"/>
              <a:t>Voor jou?</a:t>
            </a:r>
          </a:p>
          <a:p>
            <a:pPr marL="0" lvl="0" indent="0" fontAlgn="base">
              <a:buNone/>
            </a:pPr>
            <a:endParaRPr lang="nl-NL" dirty="0"/>
          </a:p>
          <a:p>
            <a:pPr marL="0" lvl="0" indent="0" fontAlgn="base">
              <a:buNone/>
            </a:pPr>
            <a:r>
              <a:rPr lang="nl-NL" dirty="0"/>
              <a:t>Vind je dat het bij jou als wijkverpleegkundige/ verzorgende hoort?</a:t>
            </a:r>
          </a:p>
          <a:p>
            <a:pPr marL="0" lvl="0" indent="0" fontAlgn="base">
              <a:buNone/>
            </a:pPr>
            <a:endParaRPr lang="nl-NL" dirty="0"/>
          </a:p>
          <a:p>
            <a:pPr marL="0" lvl="0" indent="0" fontAlgn="base">
              <a:buNone/>
            </a:pPr>
            <a:r>
              <a:rPr lang="nl-NL" dirty="0"/>
              <a:t>In jouw team?</a:t>
            </a:r>
          </a:p>
          <a:p>
            <a:pPr marL="0" lvl="0" indent="0" fontAlgn="base">
              <a:buNone/>
            </a:pPr>
            <a:endParaRPr lang="nl-NL" dirty="0"/>
          </a:p>
          <a:p>
            <a:pPr marL="0" lvl="0" indent="0" fontAlgn="base">
              <a:buNone/>
            </a:pPr>
            <a:r>
              <a:rPr lang="nl-NL" dirty="0"/>
              <a:t>Waar hangt dit van af? </a:t>
            </a:r>
          </a:p>
          <a:p>
            <a:pPr marL="0" lvl="0" indent="0" fontAlgn="base">
              <a:buNone/>
            </a:pPr>
            <a:endParaRPr lang="nl-NL" dirty="0"/>
          </a:p>
          <a:p>
            <a:pPr marL="0" lvl="0" indent="0" fontAlgn="base">
              <a:buNone/>
            </a:pPr>
            <a:endParaRPr lang="nl-NL" dirty="0"/>
          </a:p>
          <a:p>
            <a:endParaRPr lang="nl-NL" dirty="0"/>
          </a:p>
        </p:txBody>
      </p:sp>
      <p:sp>
        <p:nvSpPr>
          <p:cNvPr id="2" name="Rechthoek 1">
            <a:extLst>
              <a:ext uri="{FF2B5EF4-FFF2-40B4-BE49-F238E27FC236}">
                <a16:creationId xmlns:a16="http://schemas.microsoft.com/office/drawing/2014/main" id="{A201F87A-3327-4463-B341-A13C905B4C36}"/>
              </a:ext>
            </a:extLst>
          </p:cNvPr>
          <p:cNvSpPr/>
          <p:nvPr/>
        </p:nvSpPr>
        <p:spPr>
          <a:xfrm>
            <a:off x="711200" y="1666935"/>
            <a:ext cx="7394222" cy="2954655"/>
          </a:xfrm>
          <a:prstGeom prst="rect">
            <a:avLst/>
          </a:prstGeom>
        </p:spPr>
        <p:txBody>
          <a:bodyPr wrap="square">
            <a:spAutoFit/>
          </a:bodyPr>
          <a:lstStyle/>
          <a:p>
            <a:endParaRPr lang="nl-NL" sz="2400" dirty="0">
              <a:sym typeface="Wingdings" panose="05000000000000000000" pitchFamily="2" charset="2"/>
            </a:endParaRPr>
          </a:p>
          <a:p>
            <a:pPr marL="285750" indent="-285750">
              <a:buFont typeface="Wingdings" panose="05000000000000000000" pitchFamily="2" charset="2"/>
              <a:buChar char="à"/>
            </a:pPr>
            <a:endParaRPr lang="nl-NL" dirty="0"/>
          </a:p>
          <a:p>
            <a:pPr marL="285750" indent="-285750">
              <a:buFont typeface="Wingdings" panose="05000000000000000000" pitchFamily="2" charset="2"/>
              <a:buChar char="à"/>
            </a:pPr>
            <a:endParaRPr lang="nl-NL" dirty="0"/>
          </a:p>
          <a:p>
            <a:pPr marL="285750" indent="-285750">
              <a:buFont typeface="Wingdings" panose="05000000000000000000" pitchFamily="2" charset="2"/>
              <a:buChar char="à"/>
            </a:pPr>
            <a:endParaRPr lang="nl-NL" dirty="0"/>
          </a:p>
          <a:p>
            <a:pPr marL="285750" indent="-285750">
              <a:buFont typeface="Wingdings" panose="05000000000000000000" pitchFamily="2" charset="2"/>
              <a:buChar char="à"/>
            </a:pPr>
            <a:endParaRPr lang="nl-NL" dirty="0"/>
          </a:p>
          <a:p>
            <a:pPr marL="285750" indent="-285750">
              <a:buFont typeface="Wingdings" panose="05000000000000000000" pitchFamily="2" charset="2"/>
              <a:buChar char="à"/>
            </a:pPr>
            <a:endParaRPr lang="nl-NL" dirty="0"/>
          </a:p>
          <a:p>
            <a:pPr marL="285750" indent="-285750">
              <a:buFont typeface="Wingdings" panose="05000000000000000000" pitchFamily="2" charset="2"/>
              <a:buChar char="à"/>
            </a:pPr>
            <a:endParaRPr lang="nl-NL" dirty="0"/>
          </a:p>
          <a:p>
            <a:pPr marL="285750" indent="-285750">
              <a:buFont typeface="Wingdings" panose="05000000000000000000" pitchFamily="2" charset="2"/>
              <a:buChar char="à"/>
            </a:pPr>
            <a:endParaRPr lang="nl-NL" dirty="0"/>
          </a:p>
          <a:p>
            <a:pPr marL="285750" indent="-285750">
              <a:buFont typeface="Wingdings" panose="05000000000000000000" pitchFamily="2" charset="2"/>
              <a:buChar char="à"/>
            </a:pPr>
            <a:endParaRPr lang="nl-NL" dirty="0"/>
          </a:p>
          <a:p>
            <a:pPr marL="285750" indent="-285750">
              <a:buFont typeface="Wingdings" panose="05000000000000000000" pitchFamily="2" charset="2"/>
              <a:buChar char="à"/>
            </a:pPr>
            <a:endParaRPr lang="nl-NL" dirty="0"/>
          </a:p>
        </p:txBody>
      </p:sp>
    </p:spTree>
    <p:extLst>
      <p:ext uri="{BB962C8B-B14F-4D97-AF65-F5344CB8AC3E}">
        <p14:creationId xmlns:p14="http://schemas.microsoft.com/office/powerpoint/2010/main" val="1105092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Even voorstellen</a:t>
            </a:r>
          </a:p>
        </p:txBody>
      </p:sp>
      <p:sp>
        <p:nvSpPr>
          <p:cNvPr id="5" name="Tijdelijke aanduiding voor tekst 4"/>
          <p:cNvSpPr>
            <a:spLocks noGrp="1"/>
          </p:cNvSpPr>
          <p:nvPr>
            <p:ph type="body" sz="quarter" idx="11"/>
          </p:nvPr>
        </p:nvSpPr>
        <p:spPr/>
        <p:txBody>
          <a:bodyPr/>
          <a:lstStyle/>
          <a:p>
            <a:pPr marL="0" indent="0">
              <a:buNone/>
            </a:pPr>
            <a:endParaRPr lang="nl-NL" dirty="0"/>
          </a:p>
          <a:p>
            <a:pPr marL="0" indent="0">
              <a:buNone/>
            </a:pPr>
            <a:endParaRPr lang="nl-NL" dirty="0"/>
          </a:p>
          <a:p>
            <a:pPr marL="0" indent="0">
              <a:buNone/>
            </a:pPr>
            <a:r>
              <a:rPr lang="nl-NL" dirty="0"/>
              <a:t>Korte voorstelronde: naam en wijkteam, ervaringen met eenzaamheid</a:t>
            </a:r>
          </a:p>
        </p:txBody>
      </p:sp>
    </p:spTree>
    <p:extLst>
      <p:ext uri="{BB962C8B-B14F-4D97-AF65-F5344CB8AC3E}">
        <p14:creationId xmlns:p14="http://schemas.microsoft.com/office/powerpoint/2010/main" val="4229732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628650" y="365129"/>
            <a:ext cx="7886700" cy="831493"/>
          </a:xfrm>
        </p:spPr>
        <p:txBody>
          <a:bodyPr/>
          <a:lstStyle/>
          <a:p>
            <a:r>
              <a:rPr lang="nl-NL" dirty="0"/>
              <a:t>Oefening signaleren van eenzaamheid</a:t>
            </a:r>
          </a:p>
        </p:txBody>
      </p:sp>
      <p:sp>
        <p:nvSpPr>
          <p:cNvPr id="20" name="Tijdelijke aanduiding voor tekst 19"/>
          <p:cNvSpPr>
            <a:spLocks noGrp="1"/>
          </p:cNvSpPr>
          <p:nvPr>
            <p:ph type="body" sz="quarter" idx="18"/>
          </p:nvPr>
        </p:nvSpPr>
        <p:spPr>
          <a:xfrm>
            <a:off x="628650" y="1298222"/>
            <a:ext cx="7886700" cy="4893028"/>
          </a:xfrm>
        </p:spPr>
        <p:txBody>
          <a:bodyPr>
            <a:normAutofit/>
          </a:bodyPr>
          <a:lstStyle/>
          <a:p>
            <a:pPr marL="0" indent="0">
              <a:buNone/>
            </a:pPr>
            <a:endParaRPr lang="nl-NL" i="1" dirty="0"/>
          </a:p>
          <a:p>
            <a:endParaRPr lang="nl-NL" dirty="0"/>
          </a:p>
          <a:p>
            <a:pPr marL="0" lvl="0" indent="0" fontAlgn="base">
              <a:buNone/>
            </a:pPr>
            <a:endParaRPr lang="nl-NL" dirty="0"/>
          </a:p>
          <a:p>
            <a:pPr marL="0" lvl="0" indent="0" fontAlgn="base">
              <a:buNone/>
            </a:pPr>
            <a:endParaRPr lang="nl-NL" dirty="0"/>
          </a:p>
          <a:p>
            <a:endParaRPr lang="nl-NL" dirty="0"/>
          </a:p>
        </p:txBody>
      </p:sp>
      <p:sp>
        <p:nvSpPr>
          <p:cNvPr id="2" name="Rechthoek 1">
            <a:extLst>
              <a:ext uri="{FF2B5EF4-FFF2-40B4-BE49-F238E27FC236}">
                <a16:creationId xmlns:a16="http://schemas.microsoft.com/office/drawing/2014/main" id="{F68F6A1C-653D-431F-8499-98BA05161509}"/>
              </a:ext>
            </a:extLst>
          </p:cNvPr>
          <p:cNvSpPr/>
          <p:nvPr/>
        </p:nvSpPr>
        <p:spPr>
          <a:xfrm>
            <a:off x="925689" y="1433689"/>
            <a:ext cx="7405511" cy="7520007"/>
          </a:xfrm>
          <a:prstGeom prst="rect">
            <a:avLst/>
          </a:prstGeom>
        </p:spPr>
        <p:txBody>
          <a:bodyPr wrap="square">
            <a:spAutoFit/>
          </a:bodyPr>
          <a:lstStyle/>
          <a:p>
            <a:pPr>
              <a:lnSpc>
                <a:spcPct val="150000"/>
              </a:lnSpc>
              <a:spcAft>
                <a:spcPts val="0"/>
              </a:spcAft>
            </a:pPr>
            <a:r>
              <a:rPr lang="nl-NL" sz="2400" dirty="0">
                <a:solidFill>
                  <a:srgbClr val="000000"/>
                </a:solidFill>
                <a:ea typeface="Calibri" panose="020F0502020204030204" pitchFamily="34" charset="0"/>
              </a:rPr>
              <a:t>Lees de </a:t>
            </a:r>
            <a:r>
              <a:rPr lang="nl-NL" sz="2400" dirty="0" err="1">
                <a:solidFill>
                  <a:srgbClr val="000000"/>
                </a:solidFill>
                <a:ea typeface="Calibri" panose="020F0502020204030204" pitchFamily="34" charset="0"/>
              </a:rPr>
              <a:t>Persona’s</a:t>
            </a:r>
            <a:r>
              <a:rPr lang="nl-NL" sz="2400" dirty="0">
                <a:solidFill>
                  <a:srgbClr val="000000"/>
                </a:solidFill>
                <a:ea typeface="Calibri" panose="020F0502020204030204" pitchFamily="34" charset="0"/>
              </a:rPr>
              <a:t>  en </a:t>
            </a:r>
            <a:r>
              <a:rPr lang="nl-NL" sz="2400" kern="0" dirty="0">
                <a:solidFill>
                  <a:srgbClr val="000000"/>
                </a:solidFill>
                <a:ea typeface="Calibri" panose="020F0502020204030204" pitchFamily="34" charset="0"/>
                <a:cs typeface="Trebuchet MS" panose="020B0603020202020204" pitchFamily="34" charset="0"/>
              </a:rPr>
              <a:t>bespreek plenair:</a:t>
            </a:r>
          </a:p>
          <a:p>
            <a:pPr>
              <a:lnSpc>
                <a:spcPct val="150000"/>
              </a:lnSpc>
              <a:spcAft>
                <a:spcPts val="0"/>
              </a:spcAft>
            </a:pPr>
            <a:endParaRPr lang="nl-NL" sz="2400" kern="0" dirty="0">
              <a:solidFill>
                <a:srgbClr val="000000"/>
              </a:solidFill>
              <a:ea typeface="Calibri" panose="020F0502020204030204" pitchFamily="34" charset="0"/>
              <a:cs typeface="Trebuchet MS" panose="020B0603020202020204" pitchFamily="34" charset="0"/>
            </a:endParaRPr>
          </a:p>
          <a:p>
            <a:pPr marL="285750" indent="-285750">
              <a:lnSpc>
                <a:spcPct val="150000"/>
              </a:lnSpc>
              <a:spcAft>
                <a:spcPts val="0"/>
              </a:spcAft>
              <a:buFontTx/>
              <a:buChar char="-"/>
            </a:pPr>
            <a:r>
              <a:rPr lang="nl-NL" sz="2400" kern="0" dirty="0">
                <a:solidFill>
                  <a:srgbClr val="000000"/>
                </a:solidFill>
                <a:ea typeface="Calibri" panose="020F0502020204030204" pitchFamily="34" charset="0"/>
                <a:cs typeface="Trebuchet MS" panose="020B0603020202020204" pitchFamily="34" charset="0"/>
              </a:rPr>
              <a:t>welk signaal/welke signalen van eenzaamheid herken je in de beschrijving?</a:t>
            </a:r>
          </a:p>
          <a:p>
            <a:pPr marL="285750" indent="-285750">
              <a:lnSpc>
                <a:spcPct val="150000"/>
              </a:lnSpc>
              <a:spcAft>
                <a:spcPts val="0"/>
              </a:spcAft>
              <a:buFontTx/>
              <a:buChar char="-"/>
            </a:pPr>
            <a:endParaRPr lang="nl-NL" sz="2400" kern="0" dirty="0">
              <a:solidFill>
                <a:srgbClr val="000000"/>
              </a:solidFill>
              <a:ea typeface="Calibri" panose="020F0502020204030204" pitchFamily="34" charset="0"/>
              <a:cs typeface="Trebuchet MS" panose="020B0603020202020204" pitchFamily="34" charset="0"/>
            </a:endParaRPr>
          </a:p>
          <a:p>
            <a:pPr marL="285750" indent="-285750">
              <a:lnSpc>
                <a:spcPct val="150000"/>
              </a:lnSpc>
              <a:spcAft>
                <a:spcPts val="0"/>
              </a:spcAft>
              <a:buFontTx/>
              <a:buChar char="-"/>
            </a:pPr>
            <a:r>
              <a:rPr lang="nl-NL" sz="2400" dirty="0">
                <a:solidFill>
                  <a:srgbClr val="000000"/>
                </a:solidFill>
                <a:ea typeface="Calibri" panose="020F0502020204030204" pitchFamily="34" charset="0"/>
              </a:rPr>
              <a:t>herken je situaties uit de praktijk? </a:t>
            </a:r>
          </a:p>
          <a:p>
            <a:pPr marL="285750" indent="-285750">
              <a:lnSpc>
                <a:spcPct val="150000"/>
              </a:lnSpc>
              <a:spcAft>
                <a:spcPts val="0"/>
              </a:spcAft>
              <a:buFontTx/>
              <a:buChar char="-"/>
            </a:pPr>
            <a:endParaRPr lang="nl-NL" sz="2400" dirty="0">
              <a:solidFill>
                <a:srgbClr val="000000"/>
              </a:solidFill>
              <a:ea typeface="Calibri" panose="020F0502020204030204" pitchFamily="34" charset="0"/>
            </a:endParaRPr>
          </a:p>
          <a:p>
            <a:pPr>
              <a:lnSpc>
                <a:spcPct val="150000"/>
              </a:lnSpc>
              <a:spcAft>
                <a:spcPts val="0"/>
              </a:spcAft>
            </a:pPr>
            <a:r>
              <a:rPr lang="nl-NL" sz="2400" dirty="0">
                <a:solidFill>
                  <a:srgbClr val="000000"/>
                </a:solidFill>
                <a:ea typeface="Calibri" panose="020F0502020204030204" pitchFamily="34" charset="0"/>
              </a:rPr>
              <a:t>Gebruik een signaleringskaart</a:t>
            </a:r>
          </a:p>
          <a:p>
            <a:pPr marL="285750" indent="-285750">
              <a:lnSpc>
                <a:spcPct val="150000"/>
              </a:lnSpc>
              <a:spcAft>
                <a:spcPts val="0"/>
              </a:spcAft>
              <a:buFontTx/>
              <a:buChar char="-"/>
            </a:pPr>
            <a:endParaRPr lang="nl-NL" sz="2400" dirty="0">
              <a:solidFill>
                <a:srgbClr val="000000"/>
              </a:solidFill>
            </a:endParaRPr>
          </a:p>
          <a:p>
            <a:pPr marL="285750" indent="-285750">
              <a:lnSpc>
                <a:spcPct val="150000"/>
              </a:lnSpc>
              <a:spcAft>
                <a:spcPts val="0"/>
              </a:spcAft>
              <a:buFontTx/>
              <a:buChar char="-"/>
            </a:pPr>
            <a:endParaRPr lang="nl-NL" dirty="0">
              <a:solidFill>
                <a:srgbClr val="000000"/>
              </a:solidFill>
              <a:latin typeface="Calibri" panose="020F0502020204030204" pitchFamily="34" charset="0"/>
            </a:endParaRPr>
          </a:p>
          <a:p>
            <a:pPr marL="285750" indent="-285750">
              <a:lnSpc>
                <a:spcPct val="150000"/>
              </a:lnSpc>
              <a:spcAft>
                <a:spcPts val="0"/>
              </a:spcAft>
              <a:buFontTx/>
              <a:buChar char="-"/>
            </a:pPr>
            <a:endParaRPr lang="nl-NL" dirty="0">
              <a:solidFill>
                <a:srgbClr val="000000"/>
              </a:solidFill>
              <a:latin typeface="Calibri" panose="020F0502020204030204" pitchFamily="34" charset="0"/>
            </a:endParaRPr>
          </a:p>
          <a:p>
            <a:pPr marL="285750" indent="-285750">
              <a:lnSpc>
                <a:spcPct val="150000"/>
              </a:lnSpc>
              <a:spcAft>
                <a:spcPts val="0"/>
              </a:spcAft>
              <a:buFontTx/>
              <a:buChar char="-"/>
            </a:pPr>
            <a:endParaRPr lang="nl-NL" dirty="0">
              <a:solidFill>
                <a:srgbClr val="000000"/>
              </a:solidFill>
              <a:latin typeface="Calibri" panose="020F0502020204030204" pitchFamily="34" charset="0"/>
            </a:endParaRPr>
          </a:p>
          <a:p>
            <a:pPr marL="285750" indent="-285750">
              <a:lnSpc>
                <a:spcPct val="150000"/>
              </a:lnSpc>
              <a:spcAft>
                <a:spcPts val="0"/>
              </a:spcAft>
              <a:buFontTx/>
              <a:buChar char="-"/>
            </a:pPr>
            <a:endParaRPr lang="nl-NL" dirty="0">
              <a:solidFill>
                <a:srgbClr val="000000"/>
              </a:solidFill>
              <a:latin typeface="Calibri" panose="020F0502020204030204" pitchFamily="34" charset="0"/>
            </a:endParaRPr>
          </a:p>
          <a:p>
            <a:pPr marL="285750" indent="-285750">
              <a:lnSpc>
                <a:spcPct val="150000"/>
              </a:lnSpc>
              <a:spcAft>
                <a:spcPts val="0"/>
              </a:spcAft>
              <a:buFontTx/>
              <a:buChar char="-"/>
            </a:pPr>
            <a:endParaRPr lang="nl-NL" dirty="0">
              <a:solidFill>
                <a:srgbClr val="000000"/>
              </a:solidFill>
              <a:latin typeface="Calibri" panose="020F0502020204030204" pitchFamily="34" charset="0"/>
            </a:endParaRPr>
          </a:p>
          <a:p>
            <a:pPr marL="285750" indent="-285750">
              <a:lnSpc>
                <a:spcPct val="150000"/>
              </a:lnSpc>
              <a:spcAft>
                <a:spcPts val="0"/>
              </a:spcAft>
              <a:buFontTx/>
              <a:buChar char="-"/>
            </a:pPr>
            <a:endParaRPr lang="nl-NL" dirty="0"/>
          </a:p>
        </p:txBody>
      </p:sp>
    </p:spTree>
    <p:extLst>
      <p:ext uri="{BB962C8B-B14F-4D97-AF65-F5344CB8AC3E}">
        <p14:creationId xmlns:p14="http://schemas.microsoft.com/office/powerpoint/2010/main" val="3962224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628650" y="365129"/>
            <a:ext cx="7886700" cy="831493"/>
          </a:xfrm>
        </p:spPr>
        <p:txBody>
          <a:bodyPr/>
          <a:lstStyle/>
          <a:p>
            <a:r>
              <a:rPr lang="nl-NL" dirty="0"/>
              <a:t>thuisopdracht</a:t>
            </a:r>
          </a:p>
        </p:txBody>
      </p:sp>
      <p:sp>
        <p:nvSpPr>
          <p:cNvPr id="20" name="Tijdelijke aanduiding voor tekst 19"/>
          <p:cNvSpPr>
            <a:spLocks noGrp="1"/>
          </p:cNvSpPr>
          <p:nvPr>
            <p:ph type="body" sz="quarter" idx="18"/>
          </p:nvPr>
        </p:nvSpPr>
        <p:spPr>
          <a:xfrm>
            <a:off x="628650" y="1298222"/>
            <a:ext cx="7886700" cy="4893028"/>
          </a:xfrm>
        </p:spPr>
        <p:txBody>
          <a:bodyPr>
            <a:normAutofit/>
          </a:bodyPr>
          <a:lstStyle/>
          <a:p>
            <a:pPr marL="0" indent="0">
              <a:buNone/>
            </a:pPr>
            <a:endParaRPr lang="nl-NL" i="1" dirty="0"/>
          </a:p>
          <a:p>
            <a:r>
              <a:rPr lang="nl-NL" dirty="0"/>
              <a:t>Voer een casuïstiekbespreking in jouw wijkteam uit</a:t>
            </a:r>
          </a:p>
          <a:p>
            <a:endParaRPr lang="nl-NL" dirty="0"/>
          </a:p>
          <a:p>
            <a:pPr lvl="1" fontAlgn="base"/>
            <a:r>
              <a:rPr lang="nl-NL" dirty="0"/>
              <a:t>Wie is de man met de lege jaarkalender in jouw wijkteam?</a:t>
            </a:r>
          </a:p>
          <a:p>
            <a:pPr lvl="1" fontAlgn="base"/>
            <a:endParaRPr lang="nl-NL" dirty="0"/>
          </a:p>
          <a:p>
            <a:pPr lvl="1" fontAlgn="base"/>
            <a:r>
              <a:rPr lang="nl-NL" dirty="0"/>
              <a:t>Waar zit in dit geval jouw schroom en/of weerstand om hierover het gesprek aan te gaan?</a:t>
            </a:r>
          </a:p>
          <a:p>
            <a:pPr lvl="1" fontAlgn="base"/>
            <a:endParaRPr lang="nl-NL" sz="1800" dirty="0"/>
          </a:p>
          <a:p>
            <a:pPr lvl="1" fontAlgn="base"/>
            <a:r>
              <a:rPr lang="nl-NL" dirty="0"/>
              <a:t>Neem een casus (zet </a:t>
            </a:r>
            <a:r>
              <a:rPr lang="nl-NL" dirty="0" err="1"/>
              <a:t>evt</a:t>
            </a:r>
            <a:r>
              <a:rPr lang="nl-NL" dirty="0"/>
              <a:t> op papier) mee voor oefenen van gesprek in module 2</a:t>
            </a:r>
            <a:endParaRPr lang="nl-NL" sz="1800" dirty="0"/>
          </a:p>
          <a:p>
            <a:endParaRPr lang="nl-NL" dirty="0"/>
          </a:p>
          <a:p>
            <a:endParaRPr lang="nl-NL" dirty="0"/>
          </a:p>
          <a:p>
            <a:pPr marL="0" lvl="0" indent="0" fontAlgn="base">
              <a:buNone/>
            </a:pPr>
            <a:endParaRPr lang="nl-NL" dirty="0"/>
          </a:p>
          <a:p>
            <a:endParaRPr lang="nl-NL" dirty="0"/>
          </a:p>
        </p:txBody>
      </p:sp>
    </p:spTree>
    <p:extLst>
      <p:ext uri="{BB962C8B-B14F-4D97-AF65-F5344CB8AC3E}">
        <p14:creationId xmlns:p14="http://schemas.microsoft.com/office/powerpoint/2010/main" val="2369807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p:cNvSpPr>
            <a:spLocks noGrp="1"/>
          </p:cNvSpPr>
          <p:nvPr>
            <p:ph type="title"/>
          </p:nvPr>
        </p:nvSpPr>
        <p:spPr>
          <a:xfrm>
            <a:off x="628650" y="365129"/>
            <a:ext cx="7886700" cy="831493"/>
          </a:xfrm>
        </p:spPr>
        <p:txBody>
          <a:bodyPr/>
          <a:lstStyle/>
          <a:p>
            <a:r>
              <a:rPr lang="nl-NL" dirty="0"/>
              <a:t>Evaluatie en afsluiting</a:t>
            </a:r>
          </a:p>
        </p:txBody>
      </p:sp>
      <p:sp>
        <p:nvSpPr>
          <p:cNvPr id="20" name="Tijdelijke aanduiding voor tekst 19"/>
          <p:cNvSpPr>
            <a:spLocks noGrp="1"/>
          </p:cNvSpPr>
          <p:nvPr>
            <p:ph type="body" sz="quarter" idx="18"/>
          </p:nvPr>
        </p:nvSpPr>
        <p:spPr>
          <a:xfrm>
            <a:off x="628650" y="1433688"/>
            <a:ext cx="7886700" cy="4757561"/>
          </a:xfrm>
        </p:spPr>
        <p:txBody>
          <a:bodyPr>
            <a:normAutofit/>
          </a:bodyPr>
          <a:lstStyle/>
          <a:p>
            <a:pPr marL="0" lvl="0" indent="0" fontAlgn="base">
              <a:buNone/>
            </a:pPr>
            <a:r>
              <a:rPr lang="nl-NL" dirty="0" err="1"/>
              <a:t>Tip’s</a:t>
            </a:r>
            <a:r>
              <a:rPr lang="nl-NL" dirty="0"/>
              <a:t> en </a:t>
            </a:r>
            <a:r>
              <a:rPr lang="nl-NL" dirty="0" err="1"/>
              <a:t>Top’s</a:t>
            </a:r>
            <a:r>
              <a:rPr lang="nl-NL" dirty="0"/>
              <a:t> ?</a:t>
            </a:r>
          </a:p>
          <a:p>
            <a:pPr marL="0" lvl="0" indent="0" fontAlgn="base">
              <a:buNone/>
            </a:pPr>
            <a:endParaRPr lang="nl-NL" dirty="0"/>
          </a:p>
          <a:p>
            <a:pPr marL="0" indent="0">
              <a:buNone/>
            </a:pPr>
            <a:r>
              <a:rPr lang="nl-NL" dirty="0"/>
              <a:t>Wat neem je mee?</a:t>
            </a:r>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r>
              <a:rPr lang="nl-NL" dirty="0"/>
              <a:t>Gedicht ‘Kijk nog eens goed’</a:t>
            </a:r>
          </a:p>
          <a:p>
            <a:pPr marL="0" indent="0">
              <a:buNone/>
            </a:pPr>
            <a:endParaRPr lang="nl-NL" dirty="0"/>
          </a:p>
          <a:p>
            <a:pPr marL="0" lvl="0" indent="0" fontAlgn="base">
              <a:buNone/>
            </a:pPr>
            <a:endParaRPr lang="nl-NL" dirty="0"/>
          </a:p>
          <a:p>
            <a:pPr marL="0" lvl="0" indent="0" fontAlgn="base">
              <a:buNone/>
            </a:pPr>
            <a:endParaRPr lang="nl-NL" dirty="0"/>
          </a:p>
          <a:p>
            <a:pPr marL="0" lvl="0" indent="0" fontAlgn="base">
              <a:buNone/>
            </a:pPr>
            <a:endParaRPr lang="nl-NL" dirty="0"/>
          </a:p>
          <a:p>
            <a:pPr marL="0" lvl="0" indent="0" fontAlgn="base">
              <a:buNone/>
            </a:pPr>
            <a:endParaRPr lang="nl-NL" dirty="0"/>
          </a:p>
          <a:p>
            <a:pPr marL="0" lvl="0" indent="0" fontAlgn="base">
              <a:buNone/>
            </a:pPr>
            <a:endParaRPr lang="nl-NL" dirty="0"/>
          </a:p>
          <a:p>
            <a:pPr marL="0" lvl="0" indent="0" fontAlgn="base">
              <a:buNone/>
            </a:pPr>
            <a:endParaRPr lang="nl-NL" dirty="0"/>
          </a:p>
          <a:p>
            <a:pPr marL="0" lvl="0" indent="0" fontAlgn="base">
              <a:buNone/>
            </a:pPr>
            <a:endParaRPr lang="nl-NL" dirty="0"/>
          </a:p>
          <a:p>
            <a:endParaRPr lang="nl-NL" dirty="0"/>
          </a:p>
        </p:txBody>
      </p:sp>
    </p:spTree>
    <p:extLst>
      <p:ext uri="{BB962C8B-B14F-4D97-AF65-F5344CB8AC3E}">
        <p14:creationId xmlns:p14="http://schemas.microsoft.com/office/powerpoint/2010/main" val="2588067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628650" y="365129"/>
            <a:ext cx="7886700" cy="1034693"/>
          </a:xfrm>
        </p:spPr>
        <p:txBody>
          <a:bodyPr/>
          <a:lstStyle/>
          <a:p>
            <a:r>
              <a:rPr lang="nl-NL" dirty="0"/>
              <a:t>Over de streep</a:t>
            </a:r>
          </a:p>
        </p:txBody>
      </p:sp>
      <p:sp>
        <p:nvSpPr>
          <p:cNvPr id="5" name="Tijdelijke aanduiding voor tekst 4"/>
          <p:cNvSpPr>
            <a:spLocks noGrp="1"/>
          </p:cNvSpPr>
          <p:nvPr>
            <p:ph type="body" sz="quarter" idx="11"/>
          </p:nvPr>
        </p:nvSpPr>
        <p:spPr>
          <a:xfrm>
            <a:off x="628649" y="1925638"/>
            <a:ext cx="7244815" cy="4248000"/>
          </a:xfrm>
        </p:spPr>
        <p:txBody>
          <a:bodyPr/>
          <a:lstStyle/>
          <a:p>
            <a:pPr marL="0" indent="0">
              <a:buNone/>
            </a:pPr>
            <a:r>
              <a:rPr lang="nl-NL" dirty="0"/>
              <a:t>Belangrijk:</a:t>
            </a:r>
          </a:p>
          <a:p>
            <a:pPr marL="0" indent="0">
              <a:buNone/>
            </a:pPr>
            <a:endParaRPr lang="nl-NL" dirty="0"/>
          </a:p>
          <a:p>
            <a:r>
              <a:rPr lang="nl-NL" dirty="0"/>
              <a:t>Niet praten/lachen tijdens de vraag</a:t>
            </a:r>
          </a:p>
          <a:p>
            <a:endParaRPr lang="nl-NL" dirty="0"/>
          </a:p>
          <a:p>
            <a:r>
              <a:rPr lang="nl-NL" dirty="0"/>
              <a:t>Iedereen volgt zijn eigen gevoel bij beantwoorden</a:t>
            </a:r>
          </a:p>
          <a:p>
            <a:endParaRPr lang="nl-NL" dirty="0"/>
          </a:p>
          <a:p>
            <a:r>
              <a:rPr lang="nl-NL" dirty="0"/>
              <a:t>Niet antwoorden is okay</a:t>
            </a:r>
          </a:p>
          <a:p>
            <a:endParaRPr lang="nl-NL" dirty="0"/>
          </a:p>
        </p:txBody>
      </p:sp>
    </p:spTree>
    <p:extLst>
      <p:ext uri="{BB962C8B-B14F-4D97-AF65-F5344CB8AC3E}">
        <p14:creationId xmlns:p14="http://schemas.microsoft.com/office/powerpoint/2010/main" val="75528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AA95F6-4962-45BD-82D7-3BB6F4E24CAC}"/>
              </a:ext>
            </a:extLst>
          </p:cNvPr>
          <p:cNvSpPr>
            <a:spLocks noGrp="1"/>
          </p:cNvSpPr>
          <p:nvPr>
            <p:ph type="title"/>
          </p:nvPr>
        </p:nvSpPr>
        <p:spPr/>
        <p:txBody>
          <a:bodyPr/>
          <a:lstStyle/>
          <a:p>
            <a:r>
              <a:rPr lang="nl-NL" dirty="0"/>
              <a:t>Programma</a:t>
            </a:r>
          </a:p>
        </p:txBody>
      </p:sp>
      <p:sp>
        <p:nvSpPr>
          <p:cNvPr id="3" name="Tijdelijke aanduiding voor tekst 2">
            <a:extLst>
              <a:ext uri="{FF2B5EF4-FFF2-40B4-BE49-F238E27FC236}">
                <a16:creationId xmlns:a16="http://schemas.microsoft.com/office/drawing/2014/main" id="{5E890565-497E-4A29-A20D-66B73546F06A}"/>
              </a:ext>
            </a:extLst>
          </p:cNvPr>
          <p:cNvSpPr>
            <a:spLocks noGrp="1"/>
          </p:cNvSpPr>
          <p:nvPr>
            <p:ph type="body" sz="quarter" idx="11"/>
          </p:nvPr>
        </p:nvSpPr>
        <p:spPr>
          <a:xfrm>
            <a:off x="628650" y="1954743"/>
            <a:ext cx="7886700" cy="4248000"/>
          </a:xfrm>
        </p:spPr>
        <p:txBody>
          <a:bodyPr/>
          <a:lstStyle/>
          <a:p>
            <a:pPr marL="0" indent="0">
              <a:buNone/>
            </a:pPr>
            <a:r>
              <a:rPr lang="nl-NL" dirty="0"/>
              <a:t>Reflectie op eigen gevoelens van eenzaamheid</a:t>
            </a:r>
          </a:p>
          <a:p>
            <a:pPr marL="0" indent="0">
              <a:buNone/>
            </a:pPr>
            <a:endParaRPr lang="nl-NL" dirty="0"/>
          </a:p>
          <a:p>
            <a:pPr marL="0" indent="0">
              <a:buNone/>
            </a:pPr>
            <a:r>
              <a:rPr lang="nl-NL" dirty="0"/>
              <a:t>Eenzaamheid en vormen </a:t>
            </a:r>
          </a:p>
          <a:p>
            <a:pPr marL="0" indent="0">
              <a:buNone/>
            </a:pPr>
            <a:endParaRPr lang="nl-NL" dirty="0"/>
          </a:p>
          <a:p>
            <a:pPr marL="0" indent="0">
              <a:buNone/>
            </a:pPr>
            <a:r>
              <a:rPr lang="nl-NL" dirty="0"/>
              <a:t>Handelingsverlegenheid</a:t>
            </a:r>
          </a:p>
          <a:p>
            <a:pPr marL="0" indent="0">
              <a:buNone/>
            </a:pPr>
            <a:endParaRPr lang="nl-NL" dirty="0"/>
          </a:p>
          <a:p>
            <a:pPr marL="0" indent="0">
              <a:buNone/>
            </a:pPr>
            <a:r>
              <a:rPr lang="nl-NL" dirty="0"/>
              <a:t>Signaleren van eenzaamheid</a:t>
            </a:r>
          </a:p>
          <a:p>
            <a:pPr marL="0" indent="0">
              <a:buNone/>
            </a:pPr>
            <a:endParaRPr lang="nl-NL" dirty="0"/>
          </a:p>
          <a:p>
            <a:pPr marL="0" indent="0">
              <a:buNone/>
            </a:pPr>
            <a:endParaRPr lang="nl-NL" dirty="0"/>
          </a:p>
          <a:p>
            <a:pPr marL="0" indent="0">
              <a:buNone/>
            </a:pPr>
            <a:endParaRPr lang="nl-NL" dirty="0"/>
          </a:p>
          <a:p>
            <a:pPr marL="0" indent="0">
              <a:buNone/>
            </a:pPr>
            <a:endParaRPr lang="nl-NL" dirty="0"/>
          </a:p>
          <a:p>
            <a:endParaRPr lang="nl-NL" dirty="0"/>
          </a:p>
        </p:txBody>
      </p:sp>
    </p:spTree>
    <p:extLst>
      <p:ext uri="{BB962C8B-B14F-4D97-AF65-F5344CB8AC3E}">
        <p14:creationId xmlns:p14="http://schemas.microsoft.com/office/powerpoint/2010/main" val="3360194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Reflectie eigen gevoelens eenzaamheid        												15 min</a:t>
            </a:r>
          </a:p>
        </p:txBody>
      </p:sp>
      <p:sp>
        <p:nvSpPr>
          <p:cNvPr id="10" name="Tijdelijke aanduiding voor tekst 9"/>
          <p:cNvSpPr>
            <a:spLocks noGrp="1"/>
          </p:cNvSpPr>
          <p:nvPr>
            <p:ph type="body" sz="quarter" idx="12"/>
          </p:nvPr>
        </p:nvSpPr>
        <p:spPr>
          <a:xfrm>
            <a:off x="628650" y="1926000"/>
            <a:ext cx="7886700" cy="4248000"/>
          </a:xfrm>
        </p:spPr>
        <p:txBody>
          <a:bodyPr>
            <a:normAutofit/>
          </a:bodyPr>
          <a:lstStyle/>
          <a:p>
            <a:pPr marL="0" indent="0">
              <a:buNone/>
            </a:pPr>
            <a:r>
              <a:rPr lang="nl-NL" dirty="0"/>
              <a:t>Reflectie op eigen houding </a:t>
            </a:r>
            <a:r>
              <a:rPr lang="nl-NL" dirty="0" err="1"/>
              <a:t>tov</a:t>
            </a:r>
            <a:r>
              <a:rPr lang="nl-NL" dirty="0"/>
              <a:t> eenzaamheid</a:t>
            </a:r>
          </a:p>
          <a:p>
            <a:pPr marL="0" indent="0">
              <a:buNone/>
            </a:pPr>
            <a:endParaRPr lang="nl-NL" dirty="0"/>
          </a:p>
          <a:p>
            <a:r>
              <a:rPr lang="nl-NL" dirty="0"/>
              <a:t>Duo </a:t>
            </a:r>
            <a:r>
              <a:rPr lang="nl-NL" dirty="0">
                <a:sym typeface="Wingdings" panose="05000000000000000000" pitchFamily="2" charset="2"/>
              </a:rPr>
              <a:t> zoek iemand uit die je niet kent</a:t>
            </a:r>
            <a:endParaRPr lang="nl-NL" dirty="0"/>
          </a:p>
          <a:p>
            <a:r>
              <a:rPr lang="nl-NL" dirty="0"/>
              <a:t>Vertel over persoonlijke ervaring</a:t>
            </a:r>
          </a:p>
          <a:p>
            <a:pPr marL="0" indent="0">
              <a:buNone/>
            </a:pPr>
            <a:endParaRPr lang="nl-NL" dirty="0"/>
          </a:p>
          <a:p>
            <a:pPr marL="0" indent="0">
              <a:buNone/>
            </a:pPr>
            <a:r>
              <a:rPr lang="nl-NL" dirty="0"/>
              <a:t>Plenair nabespreken </a:t>
            </a:r>
          </a:p>
          <a:p>
            <a:pPr>
              <a:buFont typeface="Wingdings" panose="05000000000000000000" pitchFamily="2" charset="2"/>
              <a:buChar char="à"/>
            </a:pPr>
            <a:r>
              <a:rPr lang="nl-NL" dirty="0">
                <a:sym typeface="Wingdings" panose="05000000000000000000" pitchFamily="2" charset="2"/>
              </a:rPr>
              <a:t>hoe was het om deze persoonlijke ervaring te delen?</a:t>
            </a:r>
          </a:p>
          <a:p>
            <a:pPr marL="0" indent="0">
              <a:buNone/>
            </a:pPr>
            <a:endParaRPr lang="nl-NL" dirty="0">
              <a:sym typeface="Wingdings" panose="05000000000000000000" pitchFamily="2" charset="2"/>
            </a:endParaRPr>
          </a:p>
          <a:p>
            <a:pPr>
              <a:buFont typeface="Wingdings" panose="05000000000000000000" pitchFamily="2" charset="2"/>
              <a:buChar char="à"/>
            </a:pPr>
            <a:endParaRPr lang="nl-NL" dirty="0"/>
          </a:p>
        </p:txBody>
      </p:sp>
    </p:spTree>
    <p:extLst>
      <p:ext uri="{BB962C8B-B14F-4D97-AF65-F5344CB8AC3E}">
        <p14:creationId xmlns:p14="http://schemas.microsoft.com/office/powerpoint/2010/main" val="4189979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26A970-265B-48FF-9930-8121F1644C70}"/>
              </a:ext>
            </a:extLst>
          </p:cNvPr>
          <p:cNvSpPr>
            <a:spLocks noGrp="1"/>
          </p:cNvSpPr>
          <p:nvPr>
            <p:ph type="title"/>
          </p:nvPr>
        </p:nvSpPr>
        <p:spPr/>
        <p:txBody>
          <a:bodyPr>
            <a:normAutofit fontScale="90000"/>
          </a:bodyPr>
          <a:lstStyle/>
          <a:p>
            <a:endParaRPr lang="nl-NL" dirty="0"/>
          </a:p>
        </p:txBody>
      </p:sp>
      <p:sp>
        <p:nvSpPr>
          <p:cNvPr id="3" name="Tijdelijke aanduiding voor inhoud 2">
            <a:extLst>
              <a:ext uri="{FF2B5EF4-FFF2-40B4-BE49-F238E27FC236}">
                <a16:creationId xmlns:a16="http://schemas.microsoft.com/office/drawing/2014/main" id="{3A684756-5791-49B8-8601-633B20697D7C}"/>
              </a:ext>
            </a:extLst>
          </p:cNvPr>
          <p:cNvSpPr>
            <a:spLocks noGrp="1"/>
          </p:cNvSpPr>
          <p:nvPr>
            <p:ph sz="half" idx="1"/>
          </p:nvPr>
        </p:nvSpPr>
        <p:spPr/>
        <p:txBody>
          <a:bodyPr/>
          <a:lstStyle/>
          <a:p>
            <a:endParaRPr lang="nl-NL"/>
          </a:p>
        </p:txBody>
      </p:sp>
      <p:sp>
        <p:nvSpPr>
          <p:cNvPr id="4" name="Tijdelijke aanduiding voor tekst 3">
            <a:extLst>
              <a:ext uri="{FF2B5EF4-FFF2-40B4-BE49-F238E27FC236}">
                <a16:creationId xmlns:a16="http://schemas.microsoft.com/office/drawing/2014/main" id="{CFA54393-C9B2-4BFA-A04E-668FDC438D52}"/>
              </a:ext>
            </a:extLst>
          </p:cNvPr>
          <p:cNvSpPr>
            <a:spLocks noGrp="1"/>
          </p:cNvSpPr>
          <p:nvPr>
            <p:ph type="body" sz="half" idx="2"/>
          </p:nvPr>
        </p:nvSpPr>
        <p:spPr/>
        <p:txBody>
          <a:bodyPr/>
          <a:lstStyle/>
          <a:p>
            <a:endParaRPr lang="nl-NL"/>
          </a:p>
        </p:txBody>
      </p:sp>
      <p:pic>
        <p:nvPicPr>
          <p:cNvPr id="5" name="Afbeelding 4" descr="Eenzaamheid samengevat">
            <a:extLst>
              <a:ext uri="{FF2B5EF4-FFF2-40B4-BE49-F238E27FC236}">
                <a16:creationId xmlns:a16="http://schemas.microsoft.com/office/drawing/2014/main" id="{6231A416-4AE7-4532-B2BE-D529DB27A1F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345106"/>
            <a:ext cx="5943600" cy="8103235"/>
          </a:xfrm>
          <a:prstGeom prst="rect">
            <a:avLst/>
          </a:prstGeom>
          <a:noFill/>
          <a:ln>
            <a:noFill/>
          </a:ln>
        </p:spPr>
      </p:pic>
    </p:spTree>
    <p:extLst>
      <p:ext uri="{BB962C8B-B14F-4D97-AF65-F5344CB8AC3E}">
        <p14:creationId xmlns:p14="http://schemas.microsoft.com/office/powerpoint/2010/main" val="365392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a:extLst>
              <a:ext uri="{FF2B5EF4-FFF2-40B4-BE49-F238E27FC236}">
                <a16:creationId xmlns:a16="http://schemas.microsoft.com/office/drawing/2014/main" id="{CDAF55BA-2C2A-4CB0-B9C6-7849D9CC7DB9}"/>
              </a:ext>
            </a:extLst>
          </p:cNvPr>
          <p:cNvSpPr>
            <a:spLocks noGrp="1" noChangeArrowheads="1"/>
          </p:cNvSpPr>
          <p:nvPr>
            <p:ph type="title"/>
          </p:nvPr>
        </p:nvSpPr>
        <p:spPr>
          <a:xfrm>
            <a:off x="755650" y="433136"/>
            <a:ext cx="7234237" cy="770021"/>
          </a:xfrm>
        </p:spPr>
        <p:txBody>
          <a:bodyPr>
            <a:normAutofit/>
          </a:bodyPr>
          <a:lstStyle/>
          <a:p>
            <a:pPr eaLnBrk="1" hangingPunct="1"/>
            <a:r>
              <a:rPr lang="nl-NL" altLang="en-US" sz="3200" dirty="0"/>
              <a:t>Wat is eenzaamheid? </a:t>
            </a:r>
          </a:p>
        </p:txBody>
      </p:sp>
      <p:sp>
        <p:nvSpPr>
          <p:cNvPr id="19459" name="Tijdelijke aanduiding voor inhoud 2">
            <a:extLst>
              <a:ext uri="{FF2B5EF4-FFF2-40B4-BE49-F238E27FC236}">
                <a16:creationId xmlns:a16="http://schemas.microsoft.com/office/drawing/2014/main" id="{2E3BAA09-B699-41CA-860E-89B8D5C01B34}"/>
              </a:ext>
            </a:extLst>
          </p:cNvPr>
          <p:cNvSpPr>
            <a:spLocks noGrp="1" noChangeArrowheads="1"/>
          </p:cNvSpPr>
          <p:nvPr>
            <p:ph sz="half" idx="1"/>
          </p:nvPr>
        </p:nvSpPr>
        <p:spPr>
          <a:xfrm>
            <a:off x="755650" y="1341438"/>
            <a:ext cx="7704138" cy="5200650"/>
          </a:xfrm>
        </p:spPr>
        <p:txBody>
          <a:bodyPr/>
          <a:lstStyle/>
          <a:p>
            <a:pPr eaLnBrk="1" hangingPunct="1"/>
            <a:endParaRPr lang="nl-NL" altLang="en-US" sz="2800" dirty="0"/>
          </a:p>
          <a:p>
            <a:pPr eaLnBrk="1" hangingPunct="1"/>
            <a:r>
              <a:rPr lang="nl-NL" altLang="en-US" sz="2800" dirty="0"/>
              <a:t>‘Het subjectief ervaren van een onplezierig of ontoelaatbaar gemis aan (kwaliteit van) bepaalde sociale relaties.’ </a:t>
            </a:r>
          </a:p>
          <a:p>
            <a:pPr algn="r" eaLnBrk="1" hangingPunct="1"/>
            <a:r>
              <a:rPr lang="nl-NL" altLang="en-US" dirty="0"/>
              <a:t>Van Tilburg &amp; De Jong Gierveld, 2007</a:t>
            </a:r>
          </a:p>
          <a:p>
            <a:pPr eaLnBrk="1" hangingPunct="1"/>
            <a:endParaRPr lang="nl-NL" altLang="en-US" sz="2800" dirty="0"/>
          </a:p>
          <a:p>
            <a:pPr eaLnBrk="1" hangingPunct="1"/>
            <a:r>
              <a:rPr lang="nl-NL" altLang="en-US" sz="2800" dirty="0"/>
              <a:t>Oftewel: een gemis aan betekenisvolle sociale relaties of helemaal een gemis aan contacten</a:t>
            </a:r>
          </a:p>
          <a:p>
            <a:pPr eaLnBrk="1" hangingPunct="1"/>
            <a:endParaRPr lang="nl-NL"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a:extLst>
              <a:ext uri="{FF2B5EF4-FFF2-40B4-BE49-F238E27FC236}">
                <a16:creationId xmlns:a16="http://schemas.microsoft.com/office/drawing/2014/main" id="{D38B5E70-EFFB-4771-AF34-FDA2428F8017}"/>
              </a:ext>
            </a:extLst>
          </p:cNvPr>
          <p:cNvSpPr>
            <a:spLocks noGrp="1" noChangeArrowheads="1"/>
          </p:cNvSpPr>
          <p:nvPr>
            <p:ph type="title"/>
          </p:nvPr>
        </p:nvSpPr>
        <p:spPr>
          <a:xfrm>
            <a:off x="539750" y="212725"/>
            <a:ext cx="7234238" cy="605422"/>
          </a:xfrm>
        </p:spPr>
        <p:txBody>
          <a:bodyPr>
            <a:normAutofit/>
          </a:bodyPr>
          <a:lstStyle/>
          <a:p>
            <a:pPr eaLnBrk="1" hangingPunct="1"/>
            <a:r>
              <a:rPr lang="nl-NL" altLang="en-US" sz="2800" dirty="0"/>
              <a:t>Vormen van eenzaamheid</a:t>
            </a:r>
          </a:p>
        </p:txBody>
      </p:sp>
      <p:sp>
        <p:nvSpPr>
          <p:cNvPr id="3" name="Tijdelijke aanduiding voor inhoud 2">
            <a:extLst>
              <a:ext uri="{FF2B5EF4-FFF2-40B4-BE49-F238E27FC236}">
                <a16:creationId xmlns:a16="http://schemas.microsoft.com/office/drawing/2014/main" id="{4E5D97EE-3D31-468B-981C-0AE8E6108A09}"/>
              </a:ext>
            </a:extLst>
          </p:cNvPr>
          <p:cNvSpPr>
            <a:spLocks noGrp="1"/>
          </p:cNvSpPr>
          <p:nvPr>
            <p:ph sz="half" idx="1"/>
          </p:nvPr>
        </p:nvSpPr>
        <p:spPr>
          <a:xfrm>
            <a:off x="323850" y="981075"/>
            <a:ext cx="8280400" cy="5345113"/>
          </a:xfrm>
        </p:spPr>
        <p:txBody>
          <a:bodyPr>
            <a:normAutofit fontScale="92500"/>
          </a:bodyPr>
          <a:lstStyle/>
          <a:p>
            <a:pPr marL="457200" indent="-457200" eaLnBrk="1" hangingPunct="1">
              <a:buFontTx/>
              <a:buChar char="-"/>
              <a:defRPr/>
            </a:pPr>
            <a:r>
              <a:rPr lang="nl-NL" sz="2800" b="1" dirty="0"/>
              <a:t>Emotionele eenzaamheid</a:t>
            </a:r>
            <a:br>
              <a:rPr lang="nl-NL" sz="2400" b="1" dirty="0"/>
            </a:br>
            <a:r>
              <a:rPr lang="nl-NL" sz="2400" dirty="0"/>
              <a:t>Missen van een hechte, intieme band </a:t>
            </a:r>
            <a:br>
              <a:rPr lang="nl-NL" sz="2400" dirty="0"/>
            </a:br>
            <a:r>
              <a:rPr lang="nl-NL" sz="2400" dirty="0"/>
              <a:t>met een of meerdere personen.</a:t>
            </a:r>
          </a:p>
          <a:p>
            <a:pPr marL="0" indent="0" eaLnBrk="1" hangingPunct="1">
              <a:buNone/>
              <a:defRPr/>
            </a:pPr>
            <a:r>
              <a:rPr lang="nl-NL" dirty="0"/>
              <a:t>      </a:t>
            </a:r>
            <a:r>
              <a:rPr lang="nl-NL" sz="2400" dirty="0"/>
              <a:t>Er is een emotionele behoefte.</a:t>
            </a:r>
          </a:p>
          <a:p>
            <a:pPr eaLnBrk="1" hangingPunct="1">
              <a:defRPr/>
            </a:pPr>
            <a:endParaRPr lang="nl-NL" sz="2400" dirty="0"/>
          </a:p>
          <a:p>
            <a:pPr marL="457200" indent="-457200" eaLnBrk="1" hangingPunct="1">
              <a:buFontTx/>
              <a:buChar char="-"/>
              <a:defRPr/>
            </a:pPr>
            <a:r>
              <a:rPr lang="nl-NL" sz="2800" b="1" dirty="0"/>
              <a:t>Sociale eenzaamheid</a:t>
            </a:r>
            <a:br>
              <a:rPr lang="nl-NL" sz="2400" b="1" dirty="0"/>
            </a:br>
            <a:r>
              <a:rPr lang="nl-NL" sz="2400" dirty="0"/>
              <a:t>Minder contact hebben met mensen dan je wenst. Het sociale netwerk schiet te kort. Er is een sociale behoefte.</a:t>
            </a:r>
          </a:p>
          <a:p>
            <a:pPr eaLnBrk="1" hangingPunct="1">
              <a:defRPr/>
            </a:pPr>
            <a:endParaRPr lang="nl-NL" sz="2400" dirty="0"/>
          </a:p>
          <a:p>
            <a:pPr marL="457200" indent="-457200" eaLnBrk="1" hangingPunct="1">
              <a:buFontTx/>
              <a:buChar char="-"/>
              <a:defRPr/>
            </a:pPr>
            <a:r>
              <a:rPr lang="nl-NL" sz="2800" b="1" dirty="0"/>
              <a:t>Existentiële eenzaamheid</a:t>
            </a:r>
            <a:br>
              <a:rPr lang="nl-NL" sz="2400" b="1" dirty="0"/>
            </a:br>
            <a:r>
              <a:rPr lang="nl-NL" sz="2400" dirty="0"/>
              <a:t>Het gaat meer over zingeving dan over je sociale contacten. Een verloren en zwervend gevoel. Geen eigen plek of rol in het leven. Gevoel van zinloosheid.</a:t>
            </a:r>
          </a:p>
          <a:p>
            <a:pPr marL="0" indent="0" eaLnBrk="1" hangingPunct="1">
              <a:buNone/>
              <a:defRPr/>
            </a:pPr>
            <a:endParaRPr lang="nl-NL" sz="2400" dirty="0"/>
          </a:p>
        </p:txBody>
      </p:sp>
      <p:pic>
        <p:nvPicPr>
          <p:cNvPr id="21508" name="Afbeelding 5">
            <a:extLst>
              <a:ext uri="{FF2B5EF4-FFF2-40B4-BE49-F238E27FC236}">
                <a16:creationId xmlns:a16="http://schemas.microsoft.com/office/drawing/2014/main" id="{DB35A2DE-D00E-48C6-8241-63E104C0F2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765" y="981075"/>
            <a:ext cx="2455862" cy="170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DB7E0C91-1F28-47B3-B1F7-73B9EA0F0422}"/>
              </a:ext>
            </a:extLst>
          </p:cNvPr>
          <p:cNvSpPr>
            <a:spLocks noGrp="1" noChangeArrowheads="1"/>
          </p:cNvSpPr>
          <p:nvPr>
            <p:ph type="title"/>
          </p:nvPr>
        </p:nvSpPr>
        <p:spPr/>
        <p:txBody>
          <a:bodyPr>
            <a:normAutofit fontScale="90000"/>
          </a:bodyPr>
          <a:lstStyle/>
          <a:p>
            <a:pPr eaLnBrk="1" hangingPunct="1"/>
            <a:r>
              <a:rPr lang="nl-NL" altLang="nl-NL" sz="2800"/>
              <a:t>Eenzaamheid als proces: vereenzamen</a:t>
            </a:r>
          </a:p>
        </p:txBody>
      </p:sp>
      <p:sp>
        <p:nvSpPr>
          <p:cNvPr id="34819" name="Rectangle 3">
            <a:extLst>
              <a:ext uri="{FF2B5EF4-FFF2-40B4-BE49-F238E27FC236}">
                <a16:creationId xmlns:a16="http://schemas.microsoft.com/office/drawing/2014/main" id="{F13F707F-85E8-4A10-91F6-C81227634073}"/>
              </a:ext>
            </a:extLst>
          </p:cNvPr>
          <p:cNvSpPr>
            <a:spLocks noGrp="1" noChangeArrowheads="1"/>
          </p:cNvSpPr>
          <p:nvPr>
            <p:ph type="body" sz="half" idx="2"/>
          </p:nvPr>
        </p:nvSpPr>
        <p:spPr>
          <a:xfrm>
            <a:off x="3276600" y="1033463"/>
            <a:ext cx="5510213" cy="5739870"/>
          </a:xfrm>
        </p:spPr>
        <p:txBody>
          <a:bodyPr>
            <a:normAutofit/>
          </a:bodyPr>
          <a:lstStyle/>
          <a:p>
            <a:pPr eaLnBrk="1" hangingPunct="1">
              <a:defRPr/>
            </a:pPr>
            <a:r>
              <a:rPr lang="nl-NL" sz="2400" b="1" dirty="0"/>
              <a:t>Neerwaartse spiraal:</a:t>
            </a:r>
          </a:p>
          <a:p>
            <a:pPr marL="523875" lvl="1" indent="-342900" eaLnBrk="1" hangingPunct="1">
              <a:buFont typeface="Arial" panose="020B0604020202020204" pitchFamily="34" charset="0"/>
              <a:buChar char="•"/>
              <a:defRPr/>
            </a:pPr>
            <a:r>
              <a:rPr lang="nl-NL" sz="2400" dirty="0"/>
              <a:t>negatieve ervaring van eenzaamheid</a:t>
            </a:r>
          </a:p>
          <a:p>
            <a:pPr marL="523875" lvl="1" indent="-342900" eaLnBrk="1" hangingPunct="1">
              <a:buFont typeface="Arial" panose="020B0604020202020204" pitchFamily="34" charset="0"/>
              <a:buChar char="•"/>
              <a:defRPr/>
            </a:pPr>
            <a:r>
              <a:rPr lang="nl-NL" sz="2400" dirty="0"/>
              <a:t>terugtrekken </a:t>
            </a:r>
          </a:p>
          <a:p>
            <a:pPr marL="523875" lvl="1" indent="-342900" eaLnBrk="1" hangingPunct="1">
              <a:buFont typeface="Arial" panose="020B0604020202020204" pitchFamily="34" charset="0"/>
              <a:buChar char="•"/>
              <a:defRPr/>
            </a:pPr>
            <a:r>
              <a:rPr lang="nl-NL" sz="2400" dirty="0"/>
              <a:t>negatieve gedachten en interpretaties </a:t>
            </a:r>
          </a:p>
          <a:p>
            <a:pPr marL="523875" lvl="1" indent="-342900" eaLnBrk="1" hangingPunct="1">
              <a:buFont typeface="Arial" panose="020B0604020202020204" pitchFamily="34" charset="0"/>
              <a:buChar char="•"/>
              <a:defRPr/>
            </a:pPr>
            <a:r>
              <a:rPr lang="nl-NL" sz="2400" dirty="0"/>
              <a:t>dalen eigenwaarde/ zelfvertrouwen </a:t>
            </a:r>
          </a:p>
          <a:p>
            <a:pPr marL="523875" lvl="1" indent="-342900" eaLnBrk="1" hangingPunct="1">
              <a:buFont typeface="Arial" panose="020B0604020202020204" pitchFamily="34" charset="0"/>
              <a:buChar char="•"/>
              <a:defRPr/>
            </a:pPr>
            <a:r>
              <a:rPr lang="nl-NL" sz="2400" dirty="0"/>
              <a:t>verder terugtrekken </a:t>
            </a:r>
          </a:p>
          <a:p>
            <a:pPr marL="180975" lvl="1" indent="0" eaLnBrk="1" hangingPunct="1">
              <a:buNone/>
              <a:defRPr/>
            </a:pPr>
            <a:endParaRPr lang="nl-NL" sz="2400" dirty="0">
              <a:solidFill>
                <a:srgbClr val="FF0000"/>
              </a:solidFill>
            </a:endParaRPr>
          </a:p>
          <a:p>
            <a:pPr marL="180975" lvl="1" indent="0" eaLnBrk="1" hangingPunct="1">
              <a:buNone/>
              <a:defRPr/>
            </a:pPr>
            <a:r>
              <a:rPr lang="nl-NL" sz="2400" dirty="0">
                <a:solidFill>
                  <a:srgbClr val="FF0000"/>
                </a:solidFill>
              </a:rPr>
              <a:t>risico op: </a:t>
            </a:r>
            <a:r>
              <a:rPr lang="nl-NL" dirty="0">
                <a:solidFill>
                  <a:srgbClr val="FF0000"/>
                </a:solidFill>
              </a:rPr>
              <a:t>g</a:t>
            </a:r>
            <a:r>
              <a:rPr lang="nl-NL" sz="2400" dirty="0">
                <a:solidFill>
                  <a:srgbClr val="FF0000"/>
                </a:solidFill>
              </a:rPr>
              <a:t>ezondheidsklachten</a:t>
            </a:r>
            <a:r>
              <a:rPr lang="nl-NL" dirty="0">
                <a:solidFill>
                  <a:srgbClr val="FF0000"/>
                </a:solidFill>
              </a:rPr>
              <a:t>, </a:t>
            </a:r>
            <a:r>
              <a:rPr lang="nl-NL" sz="2400" dirty="0">
                <a:solidFill>
                  <a:srgbClr val="FF0000"/>
                </a:solidFill>
              </a:rPr>
              <a:t>ongezond gedrag</a:t>
            </a:r>
          </a:p>
          <a:p>
            <a:pPr marL="523875" lvl="1" indent="-342900" eaLnBrk="1" hangingPunct="1">
              <a:buFont typeface="Arial" panose="020B0604020202020204" pitchFamily="34" charset="0"/>
              <a:buChar char="•"/>
              <a:defRPr/>
            </a:pPr>
            <a:r>
              <a:rPr lang="nl-NL" sz="2400" dirty="0"/>
              <a:t>verder terugtrekken</a:t>
            </a:r>
          </a:p>
          <a:p>
            <a:pPr marL="342900" indent="-342900" eaLnBrk="1" hangingPunct="1">
              <a:buFontTx/>
              <a:buChar char="-"/>
              <a:defRPr/>
            </a:pPr>
            <a:endParaRPr lang="nl-NL" dirty="0"/>
          </a:p>
        </p:txBody>
      </p:sp>
      <p:pic>
        <p:nvPicPr>
          <p:cNvPr id="29700" name="Afbeelding 1">
            <a:extLst>
              <a:ext uri="{FF2B5EF4-FFF2-40B4-BE49-F238E27FC236}">
                <a16:creationId xmlns:a16="http://schemas.microsoft.com/office/drawing/2014/main" id="{631C5115-B799-4935-9D57-A2D0503052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1" y="836613"/>
            <a:ext cx="2599972" cy="5243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hthoek 1">
            <a:extLst>
              <a:ext uri="{FF2B5EF4-FFF2-40B4-BE49-F238E27FC236}">
                <a16:creationId xmlns:a16="http://schemas.microsoft.com/office/drawing/2014/main" id="{FF90D3D9-4674-46CD-A037-D91176101D47}"/>
              </a:ext>
            </a:extLst>
          </p:cNvPr>
          <p:cNvSpPr/>
          <p:nvPr/>
        </p:nvSpPr>
        <p:spPr>
          <a:xfrm>
            <a:off x="-1" y="6194258"/>
            <a:ext cx="4572001" cy="692497"/>
          </a:xfrm>
          <a:prstGeom prst="rect">
            <a:avLst/>
          </a:prstGeom>
        </p:spPr>
        <p:txBody>
          <a:bodyPr>
            <a:spAutoFit/>
          </a:bodyPr>
          <a:lstStyle/>
          <a:p>
            <a:pPr marL="180975" lvl="1">
              <a:defRPr/>
            </a:pPr>
            <a:r>
              <a:rPr lang="nl-NL" sz="1300" i="1" dirty="0" err="1"/>
              <a:t>Talma</a:t>
            </a:r>
            <a:r>
              <a:rPr lang="nl-NL" sz="1300" i="1" dirty="0"/>
              <a:t> M., M. den Hollander. (2018). Verbinden met eenzaamheid, handboek </a:t>
            </a:r>
            <a:r>
              <a:rPr lang="nl-NL" sz="1300" i="1" dirty="0" err="1"/>
              <a:t>training.Omgaan</a:t>
            </a:r>
            <a:r>
              <a:rPr lang="nl-NL" sz="1300" i="1" dirty="0"/>
              <a:t> met eigen schroom of weerstand. </a:t>
            </a:r>
            <a:r>
              <a:rPr lang="nl-NL" sz="1300" i="1" dirty="0" err="1"/>
              <a:t>Movisie</a:t>
            </a:r>
            <a:r>
              <a:rPr lang="nl-NL" sz="1300" i="1" dirty="0"/>
              <a:t>.</a:t>
            </a:r>
          </a:p>
        </p:txBody>
      </p:sp>
    </p:spTree>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PP">
      <a:majorFont>
        <a:latin typeface="Avenir Next Condensed Medium"/>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_wit_v5" id="{9B54030E-A972-417A-8E77-C59D076DAFE4}" vid="{BD6F1E16-54F6-4A19-9B4B-B913853DBBD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smal_wit_v5</Template>
  <TotalTime>4389</TotalTime>
  <Words>3526</Words>
  <Application>Microsoft Office PowerPoint</Application>
  <PresentationFormat>Diavoorstelling (4:3)</PresentationFormat>
  <Paragraphs>372</Paragraphs>
  <Slides>22</Slides>
  <Notes>22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22</vt:i4>
      </vt:variant>
    </vt:vector>
  </HeadingPairs>
  <TitlesOfParts>
    <vt:vector size="28" baseType="lpstr">
      <vt:lpstr>Arial</vt:lpstr>
      <vt:lpstr>Avenir Next Condensed Medium</vt:lpstr>
      <vt:lpstr>Calibri</vt:lpstr>
      <vt:lpstr>OpenSans</vt:lpstr>
      <vt:lpstr>Wingdings</vt:lpstr>
      <vt:lpstr>Presentatie_Smal</vt:lpstr>
      <vt:lpstr>PowerPoint-presentatie</vt:lpstr>
      <vt:lpstr>Even voorstellen</vt:lpstr>
      <vt:lpstr>Over de streep</vt:lpstr>
      <vt:lpstr>Programma</vt:lpstr>
      <vt:lpstr>Reflectie eigen gevoelens eenzaamheid                    15 min</vt:lpstr>
      <vt:lpstr>PowerPoint-presentatie</vt:lpstr>
      <vt:lpstr>Wat is eenzaamheid? </vt:lpstr>
      <vt:lpstr>Vormen van eenzaamheid</vt:lpstr>
      <vt:lpstr>Eenzaamheid als proces: vereenzamen</vt:lpstr>
      <vt:lpstr>Risico’s op eenzaamheid</vt:lpstr>
      <vt:lpstr>Mogelijke gevolgen van eenzaamheid</vt:lpstr>
      <vt:lpstr>Klagen, klampen of kluizenaar als gevolg van eenzaamheid</vt:lpstr>
      <vt:lpstr>Handelingsverlegenheid  zicht op eigen belemmeringen                              15 min</vt:lpstr>
      <vt:lpstr>Bespreken casuïstiek </vt:lpstr>
      <vt:lpstr>Signaleren van eenzaamheid</vt:lpstr>
      <vt:lpstr>Belemmeringen signaleren van eenzaamheid</vt:lpstr>
      <vt:lpstr>signaleren van eenzaamheid</vt:lpstr>
      <vt:lpstr>Signalen van eenzaamheid </vt:lpstr>
      <vt:lpstr>Is signaleren van eenzaamheid vanzelfsprekend ?</vt:lpstr>
      <vt:lpstr>Oefening signaleren van eenzaamheid</vt:lpstr>
      <vt:lpstr>thuisopdracht</vt:lpstr>
      <vt:lpstr>Evaluatie en afsluiting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Rianne Elderhuis</dc:creator>
  <cp:lastModifiedBy>Rianne Elderhuis</cp:lastModifiedBy>
  <cp:revision>51</cp:revision>
  <dcterms:created xsi:type="dcterms:W3CDTF">2019-10-28T10:04:07Z</dcterms:created>
  <dcterms:modified xsi:type="dcterms:W3CDTF">2019-12-20T14:16:30Z</dcterms:modified>
</cp:coreProperties>
</file>